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2" r:id="rId5"/>
    <p:sldId id="261" r:id="rId6"/>
    <p:sldId id="267" r:id="rId7"/>
    <p:sldId id="259" r:id="rId8"/>
    <p:sldId id="263" r:id="rId9"/>
    <p:sldId id="264" r:id="rId10"/>
    <p:sldId id="266" r:id="rId11"/>
    <p:sldId id="268" r:id="rId12"/>
    <p:sldId id="260" r:id="rId13"/>
    <p:sldId id="265" r:id="rId14"/>
    <p:sldId id="269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899" autoAdjust="0"/>
  </p:normalViewPr>
  <p:slideViewPr>
    <p:cSldViewPr snapToGrid="0">
      <p:cViewPr varScale="1">
        <p:scale>
          <a:sx n="62" d="100"/>
          <a:sy n="62" d="100"/>
        </p:scale>
        <p:origin x="72" y="80"/>
      </p:cViewPr>
      <p:guideLst/>
    </p:cSldViewPr>
  </p:slideViewPr>
  <p:outlineViewPr>
    <p:cViewPr>
      <p:scale>
        <a:sx n="33" d="100"/>
        <a:sy n="33" d="100"/>
      </p:scale>
      <p:origin x="0" y="-661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BC0B7-6954-4D7C-AB2D-9C8C9F739BE8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A9B80-86FB-4CC2-AA85-EB8596F7EE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8325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37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11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4468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43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2"/>
          <a:srcRect r="57118"/>
          <a:stretch/>
        </p:blipFill>
        <p:spPr>
          <a:xfrm>
            <a:off x="154933" y="233844"/>
            <a:ext cx="2188217" cy="8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544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280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92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376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61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457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43DC6-818B-4512-96EB-E730BEE00DE4}" type="datetimeFigureOut">
              <a:rPr lang="it-IT" smtClean="0"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D7C22-E16D-4AEF-840F-510D83CE37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02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mailto:l.vajano@agcom.i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05071" y="1400656"/>
            <a:ext cx="10883346" cy="2387600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La valutazione dei prezzi nell’approccio </a:t>
            </a:r>
            <a:r>
              <a:rPr lang="it-IT" b="1" dirty="0" err="1"/>
              <a:t>regolatorio</a:t>
            </a:r>
            <a:r>
              <a:rPr lang="it-IT" b="1" dirty="0"/>
              <a:t>: il caso delle comunicazioni elettroniche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it-IT" dirty="0"/>
          </a:p>
          <a:p>
            <a:r>
              <a:rPr lang="it-IT" sz="1800" dirty="0"/>
              <a:t>ing. Loredana Vajano</a:t>
            </a:r>
          </a:p>
          <a:p>
            <a:r>
              <a:rPr lang="it-IT" sz="1800" dirty="0"/>
              <a:t>Vice direttore Sviluppo dei servizi digitali e della Rete</a:t>
            </a:r>
          </a:p>
          <a:p>
            <a:r>
              <a:rPr lang="it-IT" sz="1800" dirty="0">
                <a:hlinkClick r:id="rId2"/>
              </a:rPr>
              <a:t>l.vajano@agcom.it</a:t>
            </a:r>
            <a:r>
              <a:rPr lang="it-IT" sz="1800" dirty="0"/>
              <a:t> </a:t>
            </a:r>
          </a:p>
          <a:p>
            <a:endParaRPr lang="it-IT" sz="1800" dirty="0"/>
          </a:p>
          <a:p>
            <a:r>
              <a:rPr lang="it-IT" sz="1800" i="1" dirty="0"/>
              <a:t>5 aprile 2017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r="57118"/>
          <a:stretch/>
        </p:blipFill>
        <p:spPr>
          <a:xfrm>
            <a:off x="154933" y="233844"/>
            <a:ext cx="2188217" cy="89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747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03654" y="337751"/>
            <a:ext cx="236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Delibera 120/16/CONS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124" y="1012632"/>
            <a:ext cx="2905125" cy="333375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535459" y="1589721"/>
            <a:ext cx="3483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P_WS = Prezzo massimo </a:t>
            </a:r>
            <a:r>
              <a:rPr lang="it-IT" dirty="0" err="1"/>
              <a:t>Wholesale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35459" y="2105815"/>
            <a:ext cx="247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P_G= Prezzo di gestione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522493" y="2595190"/>
            <a:ext cx="301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P_OR= Prezzo equivalente OR 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/>
          </p:nvPr>
        </p:nvGraphicFramePr>
        <p:xfrm>
          <a:off x="7342725" y="715747"/>
          <a:ext cx="3888504" cy="5662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05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Servizio </a:t>
                      </a:r>
                      <a:r>
                        <a:rPr lang="it-IT" sz="1600" dirty="0" err="1">
                          <a:effectLst/>
                        </a:rPr>
                        <a:t>wholesale</a:t>
                      </a:r>
                      <a:endParaRPr lang="it-IT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65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Accesso alla fibra spenta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(rete di accesso) + cabinet </a:t>
                      </a:r>
                      <a:r>
                        <a:rPr lang="it-IT" sz="1100" dirty="0" err="1">
                          <a:effectLst/>
                        </a:rPr>
                        <a:t>multioperatore</a:t>
                      </a:r>
                      <a:endParaRPr lang="it-IT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</a:rPr>
                        <a:t>pay</a:t>
                      </a:r>
                      <a:r>
                        <a:rPr lang="it-IT" sz="1100" dirty="0">
                          <a:effectLst/>
                        </a:rPr>
                        <a:t> per use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canone mensile per singolo cliente attivato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5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Accesso alla fibra spenta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(rete di accesso)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</a:rPr>
                        <a:t>pay</a:t>
                      </a:r>
                      <a:r>
                        <a:rPr lang="it-IT" sz="1100" dirty="0">
                          <a:effectLst/>
                        </a:rPr>
                        <a:t> per use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canone mensile per singolo cliente attivato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5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Accesso alla fibra spenta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(rete di accesso)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IRU 15 anni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Una tantum per metro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Accesso alla fibra spenta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(rete di accesso)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canone mensile per metro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</a:rPr>
                        <a:t>Unbundling</a:t>
                      </a:r>
                      <a:r>
                        <a:rPr lang="it-IT" sz="1100" dirty="0">
                          <a:effectLst/>
                        </a:rPr>
                        <a:t> della fibra ottica FTTH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(rete multi-GPON)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canone mensile per unità immobiliare attivata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 err="1">
                          <a:effectLst/>
                        </a:rPr>
                        <a:t>Unbundling</a:t>
                      </a:r>
                      <a:r>
                        <a:rPr lang="it-IT" sz="1100" dirty="0">
                          <a:effectLst/>
                        </a:rPr>
                        <a:t> della fibra ottica FTTB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(rete multi-GPON)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canone mensile per edificio attivato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2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</a:rPr>
                        <a:t>Fibra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 err="1">
                          <a:effectLst/>
                        </a:rPr>
                        <a:t>ottica</a:t>
                      </a:r>
                      <a:r>
                        <a:rPr lang="en-GB" sz="1100" dirty="0">
                          <a:effectLst/>
                        </a:rPr>
                        <a:t> end to end</a:t>
                      </a:r>
                      <a:endParaRPr lang="it-IT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</a:t>
                      </a:r>
                      <a:r>
                        <a:rPr lang="en-GB" sz="1100" dirty="0" err="1">
                          <a:effectLst/>
                        </a:rPr>
                        <a:t>PtoP</a:t>
                      </a:r>
                      <a:r>
                        <a:rPr lang="en-GB" sz="1100" dirty="0">
                          <a:effectLst/>
                        </a:rPr>
                        <a:t> </a:t>
                      </a:r>
                      <a:r>
                        <a:rPr lang="en-GB" sz="1100" dirty="0" err="1">
                          <a:effectLst/>
                        </a:rPr>
                        <a:t>fino</a:t>
                      </a:r>
                      <a:r>
                        <a:rPr lang="en-GB" sz="1100" dirty="0">
                          <a:effectLst/>
                        </a:rPr>
                        <a:t> al building)</a:t>
                      </a:r>
                      <a:endParaRPr lang="it-IT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it-IT" sz="11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</a:rPr>
                        <a:t>canone mensile per edifico attivato</a:t>
                      </a:r>
                      <a:endParaRPr lang="it-I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9" marR="25569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CasellaDiTesto 12"/>
          <p:cNvSpPr txBox="1"/>
          <p:nvPr/>
        </p:nvSpPr>
        <p:spPr>
          <a:xfrm>
            <a:off x="5730822" y="1505650"/>
            <a:ext cx="1977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Set di servizi oggetto della delibera in questione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494269" y="3624590"/>
            <a:ext cx="56017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P_G</a:t>
            </a:r>
          </a:p>
          <a:p>
            <a:endParaRPr lang="it-IT" dirty="0"/>
          </a:p>
          <a:p>
            <a:r>
              <a:rPr lang="it-IT" dirty="0"/>
              <a:t>i) Attivazioni/Riconfigurazioni (</a:t>
            </a:r>
            <a:r>
              <a:rPr lang="it-IT" dirty="0" err="1"/>
              <a:t>Provisioning</a:t>
            </a:r>
            <a:r>
              <a:rPr lang="it-IT" dirty="0"/>
              <a:t>)</a:t>
            </a:r>
          </a:p>
          <a:p>
            <a:r>
              <a:rPr lang="it-IT" dirty="0"/>
              <a:t>ii) Attività di manutenzione (Assurance)</a:t>
            </a:r>
          </a:p>
          <a:p>
            <a:r>
              <a:rPr lang="it-IT" dirty="0"/>
              <a:t>iii) Attività di commercializzazione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264482" y="3084565"/>
            <a:ext cx="2520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/>
              <a:t>Engineering</a:t>
            </a:r>
            <a:r>
              <a:rPr lang="it-IT" b="1" dirty="0"/>
              <a:t> component:</a:t>
            </a:r>
          </a:p>
        </p:txBody>
      </p:sp>
    </p:spTree>
    <p:extLst>
      <p:ext uri="{BB962C8B-B14F-4D97-AF65-F5344CB8AC3E}">
        <p14:creationId xmlns:p14="http://schemas.microsoft.com/office/powerpoint/2010/main" val="3731776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485088" y="692695"/>
            <a:ext cx="1171666" cy="11344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1485088" y="700025"/>
            <a:ext cx="121199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Structural</a:t>
            </a:r>
            <a:r>
              <a:rPr lang="it-IT" sz="1400" dirty="0"/>
              <a:t> </a:t>
            </a:r>
          </a:p>
          <a:p>
            <a:r>
              <a:rPr lang="it-IT" sz="1400" dirty="0" err="1"/>
              <a:t>Parameter</a:t>
            </a:r>
            <a:r>
              <a:rPr lang="it-IT" sz="1400" dirty="0"/>
              <a:t> (i.e. tasso di guasto; </a:t>
            </a:r>
            <a:r>
              <a:rPr lang="it-IT" sz="1400" dirty="0" err="1"/>
              <a:t>churn</a:t>
            </a:r>
            <a:r>
              <a:rPr lang="it-IT" sz="1400" dirty="0"/>
              <a:t> rate; SLA etc.)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48383" y="2149477"/>
            <a:ext cx="1194440" cy="8682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1475249" y="2101664"/>
            <a:ext cx="1382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Activity: Attivazioni; </a:t>
            </a:r>
          </a:p>
          <a:p>
            <a:r>
              <a:rPr lang="it-IT" sz="1200" b="1" dirty="0"/>
              <a:t>guasti; riconfigurazioni </a:t>
            </a:r>
          </a:p>
        </p:txBody>
      </p:sp>
      <p:sp>
        <p:nvSpPr>
          <p:cNvPr id="9" name="Rettangolo 8"/>
          <p:cNvSpPr/>
          <p:nvPr/>
        </p:nvSpPr>
        <p:spPr>
          <a:xfrm>
            <a:off x="2923984" y="1556792"/>
            <a:ext cx="1943737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1422042" y="3374218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528674" y="3497395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Demand</a:t>
            </a:r>
            <a:endParaRPr lang="it-IT" dirty="0"/>
          </a:p>
        </p:txBody>
      </p:sp>
      <p:sp>
        <p:nvSpPr>
          <p:cNvPr id="13" name="Rettangolo arrotondato 12"/>
          <p:cNvSpPr/>
          <p:nvPr/>
        </p:nvSpPr>
        <p:spPr>
          <a:xfrm>
            <a:off x="1062685" y="404664"/>
            <a:ext cx="4211960" cy="3883102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2950850" y="564217"/>
            <a:ext cx="1859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Network planning</a:t>
            </a:r>
          </a:p>
        </p:txBody>
      </p:sp>
      <p:cxnSp>
        <p:nvCxnSpPr>
          <p:cNvPr id="15" name="Connettore 1 14"/>
          <p:cNvCxnSpPr/>
          <p:nvPr/>
        </p:nvCxnSpPr>
        <p:spPr>
          <a:xfrm>
            <a:off x="5418661" y="188640"/>
            <a:ext cx="0" cy="6336704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4 15"/>
          <p:cNvCxnSpPr>
            <a:stCxn id="6" idx="2"/>
            <a:endCxn id="9" idx="0"/>
          </p:cNvCxnSpPr>
          <p:nvPr/>
        </p:nvCxnSpPr>
        <p:spPr>
          <a:xfrm rot="5400000" flipH="1" flipV="1">
            <a:off x="2837076" y="810799"/>
            <a:ext cx="312784" cy="1804770"/>
          </a:xfrm>
          <a:prstGeom prst="bentConnector5">
            <a:avLst>
              <a:gd name="adj1" fmla="val -73086"/>
              <a:gd name="adj2" fmla="val 39864"/>
              <a:gd name="adj3" fmla="val 17308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4 16"/>
          <p:cNvCxnSpPr>
            <a:stCxn id="11" idx="0"/>
            <a:endCxn id="9" idx="2"/>
          </p:cNvCxnSpPr>
          <p:nvPr/>
        </p:nvCxnSpPr>
        <p:spPr>
          <a:xfrm rot="5400000" flipH="1" flipV="1">
            <a:off x="2373904" y="1852269"/>
            <a:ext cx="1169354" cy="1874544"/>
          </a:xfrm>
          <a:prstGeom prst="bentConnector3">
            <a:avLst>
              <a:gd name="adj1" fmla="val 1967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5779180" y="1556792"/>
            <a:ext cx="2235291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5806046" y="1564121"/>
            <a:ext cx="2204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Capex</a:t>
            </a:r>
            <a:r>
              <a:rPr lang="it-IT" dirty="0"/>
              <a:t> for </a:t>
            </a:r>
            <a:r>
              <a:rPr lang="it-IT" dirty="0" err="1"/>
              <a:t>equipment</a:t>
            </a:r>
            <a:endParaRPr lang="it-IT" dirty="0"/>
          </a:p>
          <a:p>
            <a:r>
              <a:rPr lang="it-IT" dirty="0"/>
              <a:t>And </a:t>
            </a:r>
            <a:r>
              <a:rPr lang="it-IT" dirty="0" err="1"/>
              <a:t>facilities</a:t>
            </a:r>
            <a:r>
              <a:rPr lang="it-IT" dirty="0"/>
              <a:t> 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8324584" y="1058324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8351450" y="1065653"/>
            <a:ext cx="1275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Annualized</a:t>
            </a:r>
            <a:r>
              <a:rPr lang="it-IT" dirty="0"/>
              <a:t> </a:t>
            </a:r>
          </a:p>
          <a:p>
            <a:r>
              <a:rPr lang="it-IT" dirty="0"/>
              <a:t>CAPEX 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8324584" y="1983252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8554242" y="212262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OPEX</a:t>
            </a:r>
          </a:p>
        </p:txBody>
      </p:sp>
      <p:cxnSp>
        <p:nvCxnSpPr>
          <p:cNvPr id="24" name="Connettore 4 23"/>
          <p:cNvCxnSpPr>
            <a:stCxn id="18" idx="3"/>
            <a:endCxn id="20" idx="1"/>
          </p:cNvCxnSpPr>
          <p:nvPr/>
        </p:nvCxnSpPr>
        <p:spPr>
          <a:xfrm flipV="1">
            <a:off x="8014471" y="1382360"/>
            <a:ext cx="310113" cy="49846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4 24"/>
          <p:cNvCxnSpPr>
            <a:stCxn id="18" idx="3"/>
            <a:endCxn id="22" idx="1"/>
          </p:cNvCxnSpPr>
          <p:nvPr/>
        </p:nvCxnSpPr>
        <p:spPr>
          <a:xfrm>
            <a:off x="8014471" y="1880828"/>
            <a:ext cx="310113" cy="42646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arrotondato 25"/>
          <p:cNvSpPr/>
          <p:nvPr/>
        </p:nvSpPr>
        <p:spPr>
          <a:xfrm>
            <a:off x="6786813" y="2627620"/>
            <a:ext cx="1227658" cy="72937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6804202" y="2669140"/>
            <a:ext cx="1210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Operating</a:t>
            </a:r>
          </a:p>
          <a:p>
            <a:r>
              <a:rPr lang="it-IT" sz="1200" b="1" dirty="0" err="1"/>
              <a:t>Cost</a:t>
            </a:r>
            <a:r>
              <a:rPr lang="it-IT" sz="1200" b="1" dirty="0"/>
              <a:t> </a:t>
            </a:r>
            <a:r>
              <a:rPr lang="it-IT" sz="1200" b="1" dirty="0" err="1"/>
              <a:t>factors</a:t>
            </a:r>
            <a:r>
              <a:rPr lang="it-IT" sz="1200" b="1" dirty="0"/>
              <a:t> (i.e. </a:t>
            </a:r>
            <a:r>
              <a:rPr lang="it-IT" sz="1200" b="1" dirty="0" err="1"/>
              <a:t>Salary</a:t>
            </a:r>
            <a:r>
              <a:rPr lang="it-IT" sz="1200" b="1" dirty="0"/>
              <a:t>)</a:t>
            </a:r>
          </a:p>
        </p:txBody>
      </p:sp>
      <p:cxnSp>
        <p:nvCxnSpPr>
          <p:cNvPr id="28" name="Connettore 4 27"/>
          <p:cNvCxnSpPr>
            <a:stCxn id="26" idx="0"/>
          </p:cNvCxnSpPr>
          <p:nvPr/>
        </p:nvCxnSpPr>
        <p:spPr>
          <a:xfrm rot="5400000" flipH="1" flipV="1">
            <a:off x="7624918" y="2083012"/>
            <a:ext cx="320332" cy="768885"/>
          </a:xfrm>
          <a:prstGeom prst="bentConnector2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8731029" y="2669140"/>
            <a:ext cx="0" cy="437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5575209" y="3501008"/>
            <a:ext cx="137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Cost</a:t>
            </a:r>
            <a:r>
              <a:rPr lang="it-IT" dirty="0"/>
              <a:t> </a:t>
            </a:r>
            <a:r>
              <a:rPr lang="it-IT" dirty="0" err="1"/>
              <a:t>Module</a:t>
            </a:r>
            <a:endParaRPr lang="it-IT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4210256" y="-39612"/>
            <a:ext cx="2782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</a:rPr>
              <a:t>Approccio 120/16/CONS</a:t>
            </a:r>
          </a:p>
        </p:txBody>
      </p:sp>
      <p:cxnSp>
        <p:nvCxnSpPr>
          <p:cNvPr id="43" name="Connettore 2 42"/>
          <p:cNvCxnSpPr>
            <a:stCxn id="7" idx="3"/>
          </p:cNvCxnSpPr>
          <p:nvPr/>
        </p:nvCxnSpPr>
        <p:spPr>
          <a:xfrm flipV="1">
            <a:off x="2642823" y="2221973"/>
            <a:ext cx="351844" cy="3616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652583" y="5302050"/>
            <a:ext cx="4088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err="1"/>
              <a:t>Engineering</a:t>
            </a:r>
            <a:r>
              <a:rPr lang="it-IT" b="1" u="sng" dirty="0"/>
              <a:t> </a:t>
            </a:r>
            <a:r>
              <a:rPr lang="it-IT" b="1" u="sng" dirty="0" err="1"/>
              <a:t>componet</a:t>
            </a:r>
            <a:r>
              <a:rPr lang="it-IT" b="1" u="sng" dirty="0"/>
              <a:t>: </a:t>
            </a:r>
            <a:r>
              <a:rPr lang="it-IT" b="1" dirty="0"/>
              <a:t>Quantità degli efficiente di Full Time </a:t>
            </a:r>
            <a:r>
              <a:rPr lang="it-IT" b="1" dirty="0" err="1"/>
              <a:t>Equivalent</a:t>
            </a:r>
            <a:r>
              <a:rPr lang="it-IT" b="1" dirty="0"/>
              <a:t> sulla base di predeterminati SLA; tassi di guasto/attivazione, tempi di servizio</a:t>
            </a:r>
          </a:p>
        </p:txBody>
      </p:sp>
      <p:sp>
        <p:nvSpPr>
          <p:cNvPr id="45" name="CasellaDiTesto 44"/>
          <p:cNvSpPr txBox="1"/>
          <p:nvPr/>
        </p:nvSpPr>
        <p:spPr>
          <a:xfrm>
            <a:off x="7710609" y="219998"/>
            <a:ext cx="3271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u="sng" dirty="0" err="1"/>
              <a:t>Economic</a:t>
            </a:r>
            <a:r>
              <a:rPr lang="it-IT" b="1" u="sng" dirty="0"/>
              <a:t> </a:t>
            </a:r>
            <a:r>
              <a:rPr lang="it-IT" b="1" u="sng" dirty="0" err="1"/>
              <a:t>componet</a:t>
            </a:r>
            <a:r>
              <a:rPr lang="it-IT" b="1" dirty="0"/>
              <a:t>: DCF model</a:t>
            </a:r>
          </a:p>
        </p:txBody>
      </p:sp>
      <p:sp>
        <p:nvSpPr>
          <p:cNvPr id="55" name="CasellaDiTesto 54"/>
          <p:cNvSpPr txBox="1"/>
          <p:nvPr/>
        </p:nvSpPr>
        <p:spPr>
          <a:xfrm>
            <a:off x="2171502" y="4406246"/>
            <a:ext cx="2522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/>
              <a:t>i) Curva di domanda (pendenza); ii) Scenario di copertura UI da coprire (</a:t>
            </a:r>
            <a:r>
              <a:rPr lang="it-IT" sz="1200" b="1" dirty="0" err="1"/>
              <a:t>Infratel</a:t>
            </a:r>
            <a:r>
              <a:rPr lang="it-IT" sz="1200" b="1" dirty="0"/>
              <a:t> Input) specifico dell’area a fallimento di mercato</a:t>
            </a:r>
          </a:p>
        </p:txBody>
      </p:sp>
      <p:cxnSp>
        <p:nvCxnSpPr>
          <p:cNvPr id="3" name="Connettore 1 2"/>
          <p:cNvCxnSpPr/>
          <p:nvPr/>
        </p:nvCxnSpPr>
        <p:spPr>
          <a:xfrm>
            <a:off x="8169527" y="756085"/>
            <a:ext cx="1498173" cy="111915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 flipV="1">
            <a:off x="8351450" y="756085"/>
            <a:ext cx="1275927" cy="111915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6" name="CasellaDiTesto 55"/>
          <p:cNvSpPr txBox="1"/>
          <p:nvPr/>
        </p:nvSpPr>
        <p:spPr>
          <a:xfrm>
            <a:off x="3064486" y="1547016"/>
            <a:ext cx="1632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FTE (full time </a:t>
            </a:r>
            <a:r>
              <a:rPr lang="it-IT" dirty="0" err="1"/>
              <a:t>equivalent</a:t>
            </a:r>
            <a:r>
              <a:rPr lang="it-IT" dirty="0"/>
              <a:t>)</a:t>
            </a:r>
          </a:p>
          <a:p>
            <a:endParaRPr lang="it-IT" dirty="0"/>
          </a:p>
        </p:txBody>
      </p:sp>
      <p:cxnSp>
        <p:nvCxnSpPr>
          <p:cNvPr id="64" name="Connettore 4 63"/>
          <p:cNvCxnSpPr>
            <a:stCxn id="9" idx="3"/>
          </p:cNvCxnSpPr>
          <p:nvPr/>
        </p:nvCxnSpPr>
        <p:spPr>
          <a:xfrm>
            <a:off x="4867721" y="1880828"/>
            <a:ext cx="3453341" cy="426460"/>
          </a:xfrm>
          <a:prstGeom prst="bentConnector3">
            <a:avLst>
              <a:gd name="adj1" fmla="val 2136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1 66"/>
          <p:cNvCxnSpPr/>
          <p:nvPr/>
        </p:nvCxnSpPr>
        <p:spPr>
          <a:xfrm>
            <a:off x="6448385" y="1303648"/>
            <a:ext cx="1031912" cy="100080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Connettore 1 70"/>
          <p:cNvCxnSpPr/>
          <p:nvPr/>
        </p:nvCxnSpPr>
        <p:spPr>
          <a:xfrm flipV="1">
            <a:off x="6491662" y="1324044"/>
            <a:ext cx="905457" cy="9417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89" name="Gruppo 88"/>
          <p:cNvGrpSpPr/>
          <p:nvPr/>
        </p:nvGrpSpPr>
        <p:grpSpPr>
          <a:xfrm>
            <a:off x="8253056" y="2999100"/>
            <a:ext cx="3054375" cy="1435676"/>
            <a:chOff x="8253056" y="3838851"/>
            <a:chExt cx="3054375" cy="1435676"/>
          </a:xfrm>
        </p:grpSpPr>
        <p:sp>
          <p:nvSpPr>
            <p:cNvPr id="29" name="Rettangolo 28"/>
            <p:cNvSpPr/>
            <p:nvPr/>
          </p:nvSpPr>
          <p:spPr>
            <a:xfrm>
              <a:off x="8321062" y="3891464"/>
              <a:ext cx="1706111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ttangolo 31"/>
            <p:cNvSpPr/>
            <p:nvPr/>
          </p:nvSpPr>
          <p:spPr>
            <a:xfrm>
              <a:off x="8351450" y="4842479"/>
              <a:ext cx="1418079" cy="43204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8253056" y="4951851"/>
              <a:ext cx="1614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/>
                <a:t>LRIC </a:t>
              </a:r>
              <a:r>
                <a:rPr lang="it-IT" sz="1400" b="1" dirty="0" err="1"/>
                <a:t>cost</a:t>
              </a:r>
              <a:r>
                <a:rPr lang="it-IT" sz="1400" b="1" dirty="0"/>
                <a:t> of Service</a:t>
              </a:r>
            </a:p>
          </p:txBody>
        </p:sp>
        <p:cxnSp>
          <p:nvCxnSpPr>
            <p:cNvPr id="38" name="Connettore 2 37"/>
            <p:cNvCxnSpPr/>
            <p:nvPr/>
          </p:nvCxnSpPr>
          <p:spPr>
            <a:xfrm>
              <a:off x="8731029" y="4539536"/>
              <a:ext cx="0" cy="3217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CasellaDiTesto 57"/>
            <p:cNvSpPr txBox="1"/>
            <p:nvPr/>
          </p:nvSpPr>
          <p:spPr>
            <a:xfrm>
              <a:off x="8311947" y="3838851"/>
              <a:ext cx="172433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b="1" dirty="0" err="1"/>
                <a:t>Annualization</a:t>
              </a:r>
              <a:r>
                <a:rPr lang="it-IT" sz="1400" b="1" dirty="0"/>
                <a:t> </a:t>
              </a:r>
              <a:r>
                <a:rPr lang="it-IT" sz="1400" b="1" dirty="0" err="1"/>
                <a:t>method</a:t>
              </a:r>
              <a:r>
                <a:rPr lang="it-IT" sz="1400" b="1" dirty="0"/>
                <a:t>: DCF (discount cash flow)</a:t>
              </a:r>
            </a:p>
          </p:txBody>
        </p:sp>
        <p:sp>
          <p:nvSpPr>
            <p:cNvPr id="59" name="CasellaDiTesto 58"/>
            <p:cNvSpPr txBox="1"/>
            <p:nvPr/>
          </p:nvSpPr>
          <p:spPr>
            <a:xfrm>
              <a:off x="10549788" y="4022290"/>
              <a:ext cx="7576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WACC</a:t>
              </a:r>
            </a:p>
          </p:txBody>
        </p:sp>
        <p:cxnSp>
          <p:nvCxnSpPr>
            <p:cNvPr id="82" name="Connettore 2 81"/>
            <p:cNvCxnSpPr>
              <a:stCxn id="59" idx="1"/>
              <a:endCxn id="29" idx="3"/>
            </p:cNvCxnSpPr>
            <p:nvPr/>
          </p:nvCxnSpPr>
          <p:spPr>
            <a:xfrm flipH="1">
              <a:off x="10027173" y="4206956"/>
              <a:ext cx="522615" cy="85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4" name="Immagine 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47" y="4145467"/>
            <a:ext cx="1566136" cy="1068127"/>
          </a:xfrm>
          <a:prstGeom prst="rect">
            <a:avLst/>
          </a:prstGeom>
        </p:spPr>
      </p:pic>
      <p:pic>
        <p:nvPicPr>
          <p:cNvPr id="91" name="Immagine 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02" y="4623963"/>
            <a:ext cx="4372823" cy="2229021"/>
          </a:xfrm>
          <a:prstGeom prst="rect">
            <a:avLst/>
          </a:prstGeom>
        </p:spPr>
      </p:pic>
      <p:sp>
        <p:nvSpPr>
          <p:cNvPr id="92" name="CasellaDiTesto 91"/>
          <p:cNvSpPr txBox="1"/>
          <p:nvPr/>
        </p:nvSpPr>
        <p:spPr>
          <a:xfrm>
            <a:off x="5483070" y="5197878"/>
            <a:ext cx="14137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Principale differenza stima dei costi in OR contributi UT</a:t>
            </a:r>
          </a:p>
        </p:txBody>
      </p:sp>
      <p:cxnSp>
        <p:nvCxnSpPr>
          <p:cNvPr id="94" name="Connettore 2 93"/>
          <p:cNvCxnSpPr/>
          <p:nvPr/>
        </p:nvCxnSpPr>
        <p:spPr>
          <a:xfrm>
            <a:off x="6786813" y="6036906"/>
            <a:ext cx="5725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305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it-IT" b="1" dirty="0">
                <a:solidFill>
                  <a:schemeClr val="accent2"/>
                </a:solidFill>
              </a:rPr>
              <a:t>Risoluzione controversie per accesso infrastrutture di posa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u="sng" dirty="0"/>
              <a:t>Riferimento normativo</a:t>
            </a:r>
            <a:r>
              <a:rPr lang="it-IT" dirty="0"/>
              <a:t>: d. </a:t>
            </a:r>
            <a:r>
              <a:rPr lang="it-IT" dirty="0" err="1"/>
              <a:t>lgs</a:t>
            </a:r>
            <a:r>
              <a:rPr lang="it-IT" dirty="0"/>
              <a:t>. 33/2016 (recepimento direttiva 2014/61/Ue cd. </a:t>
            </a:r>
            <a:r>
              <a:rPr lang="it-IT" i="1" dirty="0" err="1"/>
              <a:t>cost</a:t>
            </a:r>
            <a:r>
              <a:rPr lang="it-IT" i="1" dirty="0"/>
              <a:t> </a:t>
            </a:r>
            <a:r>
              <a:rPr lang="it-IT" i="1" dirty="0" err="1"/>
              <a:t>reduction</a:t>
            </a:r>
            <a:r>
              <a:rPr lang="it-IT" dirty="0"/>
              <a:t>)</a:t>
            </a:r>
          </a:p>
          <a:p>
            <a:pPr marL="0" indent="0">
              <a:buNone/>
            </a:pPr>
            <a:endParaRPr lang="it-IT" dirty="0"/>
          </a:p>
          <a:p>
            <a:r>
              <a:rPr lang="it-IT" u="sng" dirty="0"/>
              <a:t>Oggetto del controllo</a:t>
            </a:r>
            <a:r>
              <a:rPr lang="it-IT" dirty="0"/>
              <a:t>: prezzi </a:t>
            </a:r>
            <a:r>
              <a:rPr lang="it-IT" dirty="0" err="1"/>
              <a:t>wholesale</a:t>
            </a:r>
            <a:r>
              <a:rPr lang="it-IT" dirty="0"/>
              <a:t> di accesso alle infrastrutture di posa di soggetti non </a:t>
            </a:r>
            <a:r>
              <a:rPr lang="it-IT" dirty="0" err="1"/>
              <a:t>telco</a:t>
            </a:r>
            <a:endParaRPr lang="it-IT" dirty="0"/>
          </a:p>
          <a:p>
            <a:endParaRPr lang="it-IT" dirty="0"/>
          </a:p>
          <a:p>
            <a:r>
              <a:rPr lang="it-IT" u="sng" dirty="0"/>
              <a:t>Obiettivo</a:t>
            </a:r>
            <a:r>
              <a:rPr lang="it-IT" dirty="0"/>
              <a:t>: consentire attraverso l’impiego di infrastrutture di posa </a:t>
            </a:r>
            <a:r>
              <a:rPr lang="it-IT" dirty="0" err="1"/>
              <a:t>pre</a:t>
            </a:r>
            <a:r>
              <a:rPr lang="it-IT" dirty="0"/>
              <a:t>-esistenti la riduzione degli investimenti necessari per lo sviluppo delle reti NGA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10294704" y="5676209"/>
            <a:ext cx="1662515" cy="1001507"/>
            <a:chOff x="1540566" y="1858618"/>
            <a:chExt cx="8269356" cy="4701208"/>
          </a:xfrm>
        </p:grpSpPr>
        <p:sp>
          <p:nvSpPr>
            <p:cNvPr id="6" name="Rettangolo 5"/>
            <p:cNvSpPr/>
            <p:nvPr/>
          </p:nvSpPr>
          <p:spPr>
            <a:xfrm>
              <a:off x="1540566" y="1858618"/>
              <a:ext cx="8269356" cy="47012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300"/>
            </a:p>
          </p:txBody>
        </p:sp>
        <p:sp>
          <p:nvSpPr>
            <p:cNvPr id="7" name="Ottagono 6"/>
            <p:cNvSpPr/>
            <p:nvPr/>
          </p:nvSpPr>
          <p:spPr>
            <a:xfrm>
              <a:off x="2084173" y="2158313"/>
              <a:ext cx="2685535" cy="1820562"/>
            </a:xfrm>
            <a:prstGeom prst="octagon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00" dirty="0"/>
                <a:t>Rimedio in ambito analisi di mercato</a:t>
              </a:r>
            </a:p>
          </p:txBody>
        </p:sp>
        <p:sp>
          <p:nvSpPr>
            <p:cNvPr id="8" name="Ottagono 7"/>
            <p:cNvSpPr/>
            <p:nvPr/>
          </p:nvSpPr>
          <p:spPr>
            <a:xfrm>
              <a:off x="6330779" y="2158313"/>
              <a:ext cx="2685535" cy="1820562"/>
            </a:xfrm>
            <a:prstGeom prst="octagon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00" dirty="0"/>
                <a:t>Definizione sistema tariffario per infrastrutture finanziate</a:t>
              </a:r>
            </a:p>
          </p:txBody>
        </p:sp>
        <p:sp>
          <p:nvSpPr>
            <p:cNvPr id="9" name="Ottagono 8"/>
            <p:cNvSpPr/>
            <p:nvPr/>
          </p:nvSpPr>
          <p:spPr>
            <a:xfrm>
              <a:off x="4176584" y="4446500"/>
              <a:ext cx="2685535" cy="1820562"/>
            </a:xfrm>
            <a:prstGeom prst="octago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300" dirty="0"/>
                <a:t>Risoluzione controversie per accesso infrastrutture di posa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169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Criteri generali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Art. 3 c. 2: </a:t>
            </a:r>
          </a:p>
          <a:p>
            <a:pPr lvl="1"/>
            <a:r>
              <a:rPr lang="it-IT" dirty="0"/>
              <a:t>Prezzo fissato dal proprietario dell’infrastruttura di posa sulla base di principi di trasparenza, non discriminazione, equità e ragionevolezza</a:t>
            </a:r>
          </a:p>
          <a:p>
            <a:endParaRPr lang="it-IT" dirty="0"/>
          </a:p>
          <a:p>
            <a:r>
              <a:rPr lang="it-IT" dirty="0"/>
              <a:t>Art. 3 c. 6: </a:t>
            </a:r>
          </a:p>
          <a:p>
            <a:pPr lvl="1"/>
            <a:r>
              <a:rPr lang="it-IT" dirty="0"/>
              <a:t>In caso di controversia decisione vincolante di Agcom sui prezzi «</a:t>
            </a:r>
            <a:r>
              <a:rPr lang="it-IT" dirty="0">
                <a:solidFill>
                  <a:schemeClr val="accent2"/>
                </a:solidFill>
              </a:rPr>
              <a:t>secondo criteri di equità e ragionevolezza</a:t>
            </a:r>
            <a:r>
              <a:rPr lang="it-IT" dirty="0"/>
              <a:t>», sentita autorità di settore competente</a:t>
            </a:r>
          </a:p>
          <a:p>
            <a:pPr lvl="1"/>
            <a:r>
              <a:rPr lang="it-IT" dirty="0"/>
              <a:t>Il prezzo fissato è tale da «</a:t>
            </a:r>
            <a:r>
              <a:rPr lang="it-IT" dirty="0">
                <a:solidFill>
                  <a:schemeClr val="accent2"/>
                </a:solidFill>
              </a:rPr>
              <a:t>garantire che il fornitore di accesso disponga di un’equa possibilità di recuperare i suoi costi e resti indenne da oneri economici conseguenti </a:t>
            </a:r>
            <a:r>
              <a:rPr lang="it-IT" dirty="0"/>
              <a:t>[…]»</a:t>
            </a:r>
          </a:p>
          <a:p>
            <a:pPr lvl="1"/>
            <a:r>
              <a:rPr lang="it-IT" dirty="0"/>
              <a:t>Il prezzo non copre i costi laddove «</a:t>
            </a:r>
            <a:r>
              <a:rPr lang="it-IT" dirty="0">
                <a:solidFill>
                  <a:schemeClr val="accent2"/>
                </a:solidFill>
              </a:rPr>
              <a:t>questi siano già riconosciuti nelle eventuali strutture tariffarie volte ad offrire un’equa opportunità di recupero</a:t>
            </a:r>
            <a:r>
              <a:rPr lang="it-IT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368039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Grazie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8376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540566" y="1858618"/>
            <a:ext cx="8269356" cy="47012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regolatore di settore ed il controllo dei prezzi </a:t>
            </a:r>
          </a:p>
        </p:txBody>
      </p:sp>
      <p:sp>
        <p:nvSpPr>
          <p:cNvPr id="5" name="Ottagono 4"/>
          <p:cNvSpPr/>
          <p:nvPr/>
        </p:nvSpPr>
        <p:spPr>
          <a:xfrm>
            <a:off x="2084173" y="2158313"/>
            <a:ext cx="2685535" cy="1820562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Rimedio in ambito analisi di mercato</a:t>
            </a:r>
          </a:p>
        </p:txBody>
      </p:sp>
      <p:sp>
        <p:nvSpPr>
          <p:cNvPr id="6" name="Ottagono 5"/>
          <p:cNvSpPr/>
          <p:nvPr/>
        </p:nvSpPr>
        <p:spPr>
          <a:xfrm>
            <a:off x="6330779" y="2158313"/>
            <a:ext cx="2685535" cy="1820562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Definizione sistema tariffario per infrastrutture finanziate</a:t>
            </a:r>
          </a:p>
        </p:txBody>
      </p:sp>
      <p:sp>
        <p:nvSpPr>
          <p:cNvPr id="7" name="Ottagono 6"/>
          <p:cNvSpPr/>
          <p:nvPr/>
        </p:nvSpPr>
        <p:spPr>
          <a:xfrm>
            <a:off x="4176584" y="4446500"/>
            <a:ext cx="2685535" cy="1820562"/>
          </a:xfrm>
          <a:prstGeom prst="oc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Risoluzione controversie per accesso infrastrutture di posa</a:t>
            </a:r>
          </a:p>
        </p:txBody>
      </p:sp>
    </p:spTree>
    <p:extLst>
      <p:ext uri="{BB962C8B-B14F-4D97-AF65-F5344CB8AC3E}">
        <p14:creationId xmlns:p14="http://schemas.microsoft.com/office/powerpoint/2010/main" val="1515346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2"/>
                </a:solidFill>
              </a:rPr>
              <a:t>Il controllo dei prezzi nelle analisi di mercato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/>
              <a:t>Riferimento normativo:</a:t>
            </a:r>
            <a:r>
              <a:rPr lang="it-IT" dirty="0"/>
              <a:t> d. </a:t>
            </a:r>
            <a:r>
              <a:rPr lang="it-IT" dirty="0" err="1"/>
              <a:t>lgs</a:t>
            </a:r>
            <a:r>
              <a:rPr lang="it-IT" dirty="0"/>
              <a:t>. 259/03 – art. 50</a:t>
            </a:r>
          </a:p>
          <a:p>
            <a:endParaRPr lang="it-IT" dirty="0"/>
          </a:p>
          <a:p>
            <a:r>
              <a:rPr lang="it-IT" u="sng" dirty="0"/>
              <a:t>Oggetto del controllo</a:t>
            </a:r>
            <a:r>
              <a:rPr lang="it-IT" dirty="0"/>
              <a:t>: prezzi </a:t>
            </a:r>
            <a:r>
              <a:rPr lang="it-IT" i="1" dirty="0" err="1"/>
              <a:t>wholesale</a:t>
            </a:r>
            <a:r>
              <a:rPr lang="it-IT" dirty="0"/>
              <a:t> di accesso alle infrastrutture non replicabili</a:t>
            </a:r>
          </a:p>
          <a:p>
            <a:endParaRPr lang="it-IT" dirty="0"/>
          </a:p>
          <a:p>
            <a:r>
              <a:rPr lang="it-IT" u="sng" dirty="0"/>
              <a:t>Obiettivo</a:t>
            </a:r>
            <a:r>
              <a:rPr lang="it-IT" dirty="0"/>
              <a:t>: consentire lo sviluppo della concorrenza nei mercati a valle in presenza di SMP nei mercati a monte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9710531" y="5466522"/>
            <a:ext cx="2355573" cy="1252330"/>
            <a:chOff x="1540566" y="1858618"/>
            <a:chExt cx="8269356" cy="4701208"/>
          </a:xfrm>
        </p:grpSpPr>
        <p:sp>
          <p:nvSpPr>
            <p:cNvPr id="5" name="Rettangolo 4"/>
            <p:cNvSpPr/>
            <p:nvPr/>
          </p:nvSpPr>
          <p:spPr>
            <a:xfrm>
              <a:off x="1540566" y="1858618"/>
              <a:ext cx="8269356" cy="47012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400"/>
            </a:p>
          </p:txBody>
        </p:sp>
        <p:sp>
          <p:nvSpPr>
            <p:cNvPr id="6" name="Ottagono 5"/>
            <p:cNvSpPr/>
            <p:nvPr/>
          </p:nvSpPr>
          <p:spPr>
            <a:xfrm>
              <a:off x="2084173" y="2158313"/>
              <a:ext cx="2685535" cy="1820562"/>
            </a:xfrm>
            <a:prstGeom prst="octago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400" dirty="0"/>
                <a:t>Rimedio in ambito analisi di mercato</a:t>
              </a:r>
            </a:p>
          </p:txBody>
        </p:sp>
        <p:sp>
          <p:nvSpPr>
            <p:cNvPr id="7" name="Ottagono 6"/>
            <p:cNvSpPr/>
            <p:nvPr/>
          </p:nvSpPr>
          <p:spPr>
            <a:xfrm>
              <a:off x="6330779" y="2158313"/>
              <a:ext cx="2685535" cy="1820562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400" dirty="0"/>
                <a:t>Definizione sistema tariffario per infrastrutture finanziate</a:t>
              </a:r>
            </a:p>
          </p:txBody>
        </p:sp>
        <p:sp>
          <p:nvSpPr>
            <p:cNvPr id="8" name="Ottagono 7"/>
            <p:cNvSpPr/>
            <p:nvPr/>
          </p:nvSpPr>
          <p:spPr>
            <a:xfrm>
              <a:off x="4176584" y="4446500"/>
              <a:ext cx="2685535" cy="1820562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400" dirty="0"/>
                <a:t>Risoluzione controversie per accesso infrastrutture di posa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286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50 Obblighi in materia di controllo dei prezzi e di contabilità dei costi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1. Ai sensi dell'articolo 45, per determinati tipi di interconnessione e di accesso </a:t>
            </a:r>
            <a:r>
              <a:rPr lang="it-IT" dirty="0" err="1"/>
              <a:t>l'Autorita'</a:t>
            </a:r>
            <a:r>
              <a:rPr lang="it-IT" dirty="0"/>
              <a:t> </a:t>
            </a:r>
            <a:r>
              <a:rPr lang="it-IT" dirty="0" err="1"/>
              <a:t>puo'</a:t>
            </a:r>
            <a:r>
              <a:rPr lang="it-IT" dirty="0"/>
              <a:t> imporre obblighi in materia di recupero dei costi e controlli dei prezzi, </a:t>
            </a:r>
            <a:r>
              <a:rPr lang="it-IT" dirty="0">
                <a:solidFill>
                  <a:srgbClr val="FF0000"/>
                </a:solidFill>
              </a:rPr>
              <a:t>tra cui l'obbligo che i prezzi siano orientati ai costi</a:t>
            </a:r>
            <a:r>
              <a:rPr lang="it-IT" dirty="0"/>
              <a:t>, </a:t>
            </a:r>
            <a:r>
              <a:rPr lang="it-IT" dirty="0" err="1"/>
              <a:t>nonche</a:t>
            </a:r>
            <a:r>
              <a:rPr lang="it-IT" dirty="0"/>
              <a:t>' l'obbligo di disporre di un sistema di </a:t>
            </a:r>
            <a:r>
              <a:rPr lang="it-IT" dirty="0" err="1"/>
              <a:t>contabilita'</a:t>
            </a:r>
            <a:r>
              <a:rPr lang="it-IT" dirty="0"/>
              <a:t> dei costi, qualora l'analisi del mercato riveli che l'assenza di un'effettiva concorrenza comporta che l'operatore interessato </a:t>
            </a:r>
            <a:r>
              <a:rPr lang="it-IT" dirty="0">
                <a:solidFill>
                  <a:srgbClr val="FF0000"/>
                </a:solidFill>
              </a:rPr>
              <a:t>potrebbe mantenere prezzi ad un livello eccessivamente elevato o comprimerli a danno dell'utenza finale</a:t>
            </a:r>
            <a:r>
              <a:rPr lang="it-IT" dirty="0"/>
              <a:t>. Per incoraggiare gli investimenti effettuati dall'operatore anche nelle reti di prossima generazione, </a:t>
            </a:r>
            <a:r>
              <a:rPr lang="it-IT" dirty="0" err="1"/>
              <a:t>l'Autorita'</a:t>
            </a:r>
            <a:r>
              <a:rPr lang="it-IT" dirty="0"/>
              <a:t> tiene conto degli investimenti effettuati dall'operatore e gli </a:t>
            </a:r>
            <a:r>
              <a:rPr lang="it-IT" dirty="0">
                <a:solidFill>
                  <a:srgbClr val="FF0000"/>
                </a:solidFill>
              </a:rPr>
              <a:t>consente un'equa remunerazione del capitale investito</a:t>
            </a:r>
            <a:r>
              <a:rPr lang="it-IT" dirty="0"/>
              <a:t>, </a:t>
            </a:r>
            <a:r>
              <a:rPr lang="it-IT" dirty="0" err="1"/>
              <a:t>purche</a:t>
            </a:r>
            <a:r>
              <a:rPr lang="it-IT" dirty="0"/>
              <a:t>' congruo, in considerazione di eventuali rischi specifici di un nuovo progetto particolare di investimento nella rete.</a:t>
            </a:r>
          </a:p>
          <a:p>
            <a:r>
              <a:rPr lang="it-IT" dirty="0"/>
              <a:t>2. L'Autorità provvede affinché tutti i meccanismi di recupero dei costi o metodi di determinazione dei prezzi resi obbligatori servano a </a:t>
            </a:r>
            <a:r>
              <a:rPr lang="it-IT" dirty="0">
                <a:solidFill>
                  <a:srgbClr val="FF0000"/>
                </a:solidFill>
              </a:rPr>
              <a:t>promuovere l'efficienza e la concorrenza sostenibile ed ottimizzino i vantaggi per i consumatori</a:t>
            </a:r>
            <a:r>
              <a:rPr lang="it-IT" dirty="0"/>
              <a:t>. Al riguardo l'Autorità può anche tener conto dei </a:t>
            </a:r>
            <a:r>
              <a:rPr lang="it-IT" dirty="0">
                <a:solidFill>
                  <a:srgbClr val="FF0000"/>
                </a:solidFill>
              </a:rPr>
              <a:t>prezzi applicati in mercati concorrenziali comparabili</a:t>
            </a:r>
            <a:r>
              <a:rPr lang="it-IT" dirty="0"/>
              <a:t>.</a:t>
            </a:r>
          </a:p>
          <a:p>
            <a:r>
              <a:rPr lang="it-IT" dirty="0"/>
              <a:t>3. Qualora un operatore abbia l'obbligo di orientare i propri prezzi ai costi, ha l'onere della prova che il prezzo applicato si basa sui costi, maggiorati di un ragionevole margine di profitto sugli investimenti. Per determinare i costi di un'efficiente fornitura di servizi, l'Autorità può approntare una </a:t>
            </a:r>
            <a:r>
              <a:rPr lang="it-IT" dirty="0">
                <a:solidFill>
                  <a:srgbClr val="FF0000"/>
                </a:solidFill>
              </a:rPr>
              <a:t>metodologia di contabilità dei costi indipendente da quella usata dagli operatori</a:t>
            </a:r>
            <a:r>
              <a:rPr lang="it-IT" dirty="0"/>
              <a:t>. L'Autorità può esigere che un operatore giustifichi pienamente i propri prezzi e, ove necessario, li adegui.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7858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Gli strumenti di controllo dei prezzi</a:t>
            </a:r>
          </a:p>
        </p:txBody>
      </p:sp>
      <p:sp>
        <p:nvSpPr>
          <p:cNvPr id="5" name="Rettangolo 4"/>
          <p:cNvSpPr/>
          <p:nvPr/>
        </p:nvSpPr>
        <p:spPr>
          <a:xfrm>
            <a:off x="838200" y="2018270"/>
            <a:ext cx="2784389" cy="8979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Retail </a:t>
            </a:r>
            <a:r>
              <a:rPr lang="it-IT" dirty="0" err="1"/>
              <a:t>minus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092797" y="2282566"/>
            <a:ext cx="319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Assenza di informazioni sui costi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838200" y="3185554"/>
            <a:ext cx="2784389" cy="8979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Cost</a:t>
            </a:r>
            <a:r>
              <a:rPr lang="it-IT" dirty="0"/>
              <a:t> plus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4092797" y="3449850"/>
            <a:ext cx="362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Analisi dati di contabilità </a:t>
            </a:r>
            <a:r>
              <a:rPr lang="it-IT" dirty="0" err="1"/>
              <a:t>regolatoria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838200" y="4336920"/>
            <a:ext cx="2784389" cy="89792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Modelli BU-LRIC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4092797" y="4601216"/>
            <a:ext cx="3266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Modello ingegneristico efficiente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7757982" y="2026229"/>
            <a:ext cx="1188327" cy="32165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Test di prezzo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9334118" y="3311350"/>
            <a:ext cx="1763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Verifica ex ante </a:t>
            </a:r>
            <a:r>
              <a:rPr lang="it-IT" dirty="0" err="1"/>
              <a:t>margin</a:t>
            </a:r>
            <a:r>
              <a:rPr lang="it-IT" dirty="0"/>
              <a:t> </a:t>
            </a:r>
            <a:r>
              <a:rPr lang="it-IT" dirty="0" err="1"/>
              <a:t>squeeze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1010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458221" y="692696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1485087" y="700025"/>
            <a:ext cx="1915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/>
              <a:t>Structural</a:t>
            </a:r>
            <a:r>
              <a:rPr lang="it-IT" sz="1200" dirty="0"/>
              <a:t> </a:t>
            </a:r>
          </a:p>
          <a:p>
            <a:r>
              <a:rPr lang="it-IT" sz="1200" dirty="0" err="1"/>
              <a:t>Parameter</a:t>
            </a:r>
            <a:r>
              <a:rPr lang="it-IT" sz="1200" dirty="0"/>
              <a:t> (i.e. Building </a:t>
            </a:r>
            <a:r>
              <a:rPr lang="it-IT" sz="1200" dirty="0" err="1"/>
              <a:t>characteristic</a:t>
            </a:r>
            <a:r>
              <a:rPr lang="it-IT" sz="1200" dirty="0"/>
              <a:t>, </a:t>
            </a:r>
            <a:r>
              <a:rPr lang="it-IT" sz="1200" dirty="0" err="1"/>
              <a:t>cable</a:t>
            </a:r>
            <a:r>
              <a:rPr lang="it-IT" sz="1200" dirty="0"/>
              <a:t> trench 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60074" y="1551204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1474074" y="1534699"/>
            <a:ext cx="1209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/>
              <a:t>Network </a:t>
            </a:r>
          </a:p>
          <a:p>
            <a:r>
              <a:rPr lang="it-IT" sz="1200" b="1" dirty="0" err="1"/>
              <a:t>Structure</a:t>
            </a:r>
            <a:r>
              <a:rPr lang="it-IT" sz="1200" b="1" dirty="0"/>
              <a:t> </a:t>
            </a:r>
          </a:p>
          <a:p>
            <a:r>
              <a:rPr lang="it-IT" sz="1200" b="1" dirty="0"/>
              <a:t>(i.e. FTTH/FTTC)</a:t>
            </a:r>
          </a:p>
        </p:txBody>
      </p:sp>
      <p:sp>
        <p:nvSpPr>
          <p:cNvPr id="9" name="Rettangolo 8"/>
          <p:cNvSpPr/>
          <p:nvPr/>
        </p:nvSpPr>
        <p:spPr>
          <a:xfrm>
            <a:off x="2923984" y="1556792"/>
            <a:ext cx="1943737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950850" y="1564121"/>
            <a:ext cx="1916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Dimensioning</a:t>
            </a:r>
            <a:r>
              <a:rPr lang="it-IT" dirty="0"/>
              <a:t> of</a:t>
            </a:r>
          </a:p>
          <a:p>
            <a:r>
              <a:rPr lang="it-IT" dirty="0"/>
              <a:t>Network </a:t>
            </a:r>
            <a:r>
              <a:rPr lang="it-IT" dirty="0" err="1"/>
              <a:t>elements</a:t>
            </a:r>
            <a:endParaRPr lang="it-IT" dirty="0"/>
          </a:p>
        </p:txBody>
      </p:sp>
      <p:sp>
        <p:nvSpPr>
          <p:cNvPr id="11" name="Rettangolo 10"/>
          <p:cNvSpPr/>
          <p:nvPr/>
        </p:nvSpPr>
        <p:spPr>
          <a:xfrm>
            <a:off x="1458221" y="2487308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583750" y="2430744"/>
            <a:ext cx="13826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Demand</a:t>
            </a:r>
            <a:r>
              <a:rPr lang="it-IT" sz="1400" dirty="0"/>
              <a:t> (i.e. </a:t>
            </a:r>
            <a:r>
              <a:rPr lang="it-IT" sz="1400" dirty="0" err="1"/>
              <a:t>number</a:t>
            </a:r>
            <a:r>
              <a:rPr lang="it-IT" sz="1400" dirty="0"/>
              <a:t> of </a:t>
            </a:r>
            <a:r>
              <a:rPr lang="it-IT" sz="1400" dirty="0" err="1"/>
              <a:t>access</a:t>
            </a:r>
            <a:r>
              <a:rPr lang="it-IT" sz="1400" dirty="0"/>
              <a:t> line)</a:t>
            </a:r>
          </a:p>
        </p:txBody>
      </p:sp>
      <p:sp>
        <p:nvSpPr>
          <p:cNvPr id="13" name="Rettangolo arrotondato 12"/>
          <p:cNvSpPr/>
          <p:nvPr/>
        </p:nvSpPr>
        <p:spPr>
          <a:xfrm>
            <a:off x="1062685" y="404664"/>
            <a:ext cx="4211960" cy="3024336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153224" y="406475"/>
            <a:ext cx="1859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Network planning</a:t>
            </a:r>
          </a:p>
        </p:txBody>
      </p:sp>
      <p:cxnSp>
        <p:nvCxnSpPr>
          <p:cNvPr id="15" name="Connettore 1 14"/>
          <p:cNvCxnSpPr/>
          <p:nvPr/>
        </p:nvCxnSpPr>
        <p:spPr>
          <a:xfrm>
            <a:off x="5418661" y="188640"/>
            <a:ext cx="0" cy="6336704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4 15"/>
          <p:cNvCxnSpPr>
            <a:stCxn id="6" idx="2"/>
            <a:endCxn id="9" idx="0"/>
          </p:cNvCxnSpPr>
          <p:nvPr/>
        </p:nvCxnSpPr>
        <p:spPr>
          <a:xfrm rot="16200000" flipH="1">
            <a:off x="3064131" y="725070"/>
            <a:ext cx="210436" cy="1453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4 16"/>
          <p:cNvCxnSpPr>
            <a:stCxn id="11" idx="0"/>
            <a:endCxn id="9" idx="2"/>
          </p:cNvCxnSpPr>
          <p:nvPr/>
        </p:nvCxnSpPr>
        <p:spPr>
          <a:xfrm rot="5400000" flipH="1" flipV="1">
            <a:off x="2835448" y="1426904"/>
            <a:ext cx="282444" cy="1838365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5779180" y="1556792"/>
            <a:ext cx="2235291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5806046" y="1564121"/>
            <a:ext cx="2155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Capex</a:t>
            </a:r>
            <a:r>
              <a:rPr lang="it-IT" dirty="0"/>
              <a:t> for </a:t>
            </a:r>
            <a:r>
              <a:rPr lang="it-IT" dirty="0" err="1"/>
              <a:t>equipment</a:t>
            </a:r>
            <a:endParaRPr lang="it-IT" dirty="0"/>
          </a:p>
          <a:p>
            <a:r>
              <a:rPr lang="it-IT" dirty="0"/>
              <a:t>And </a:t>
            </a:r>
            <a:r>
              <a:rPr lang="it-IT" dirty="0" err="1"/>
              <a:t>facilities</a:t>
            </a:r>
            <a:r>
              <a:rPr lang="it-IT" dirty="0"/>
              <a:t> 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8324584" y="1058324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8351450" y="1065653"/>
            <a:ext cx="12759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Annualized</a:t>
            </a:r>
            <a:r>
              <a:rPr lang="it-IT" dirty="0"/>
              <a:t> </a:t>
            </a:r>
          </a:p>
          <a:p>
            <a:r>
              <a:rPr lang="it-IT" dirty="0"/>
              <a:t>CAPEX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8324584" y="1983252"/>
            <a:ext cx="1198533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8554242" y="212262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OPEX</a:t>
            </a:r>
          </a:p>
        </p:txBody>
      </p:sp>
      <p:cxnSp>
        <p:nvCxnSpPr>
          <p:cNvPr id="24" name="Connettore 4 23"/>
          <p:cNvCxnSpPr>
            <a:stCxn id="18" idx="3"/>
            <a:endCxn id="20" idx="1"/>
          </p:cNvCxnSpPr>
          <p:nvPr/>
        </p:nvCxnSpPr>
        <p:spPr>
          <a:xfrm flipV="1">
            <a:off x="8014471" y="1382360"/>
            <a:ext cx="310113" cy="49846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4 24"/>
          <p:cNvCxnSpPr>
            <a:stCxn id="18" idx="3"/>
            <a:endCxn id="22" idx="1"/>
          </p:cNvCxnSpPr>
          <p:nvPr/>
        </p:nvCxnSpPr>
        <p:spPr>
          <a:xfrm>
            <a:off x="8014471" y="1880828"/>
            <a:ext cx="310113" cy="42646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arrotondato 25"/>
          <p:cNvSpPr/>
          <p:nvPr/>
        </p:nvSpPr>
        <p:spPr>
          <a:xfrm>
            <a:off x="6786813" y="2627620"/>
            <a:ext cx="1227658" cy="72937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6804202" y="2669140"/>
            <a:ext cx="1283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Operating</a:t>
            </a:r>
          </a:p>
          <a:p>
            <a:r>
              <a:rPr lang="it-IT" dirty="0" err="1"/>
              <a:t>Cost</a:t>
            </a:r>
            <a:r>
              <a:rPr lang="it-IT" dirty="0"/>
              <a:t> </a:t>
            </a:r>
            <a:r>
              <a:rPr lang="it-IT" dirty="0" err="1"/>
              <a:t>factors</a:t>
            </a:r>
            <a:endParaRPr lang="it-IT" dirty="0"/>
          </a:p>
        </p:txBody>
      </p:sp>
      <p:cxnSp>
        <p:nvCxnSpPr>
          <p:cNvPr id="28" name="Connettore 4 27"/>
          <p:cNvCxnSpPr>
            <a:stCxn id="26" idx="0"/>
          </p:cNvCxnSpPr>
          <p:nvPr/>
        </p:nvCxnSpPr>
        <p:spPr>
          <a:xfrm rot="5400000" flipH="1" flipV="1">
            <a:off x="7624918" y="2083012"/>
            <a:ext cx="320332" cy="768885"/>
          </a:xfrm>
          <a:prstGeom prst="bentConnector2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28"/>
          <p:cNvSpPr/>
          <p:nvPr/>
        </p:nvSpPr>
        <p:spPr>
          <a:xfrm>
            <a:off x="8321062" y="3891464"/>
            <a:ext cx="1706111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/>
          <p:cNvSpPr txBox="1"/>
          <p:nvPr/>
        </p:nvSpPr>
        <p:spPr>
          <a:xfrm>
            <a:off x="8298981" y="3861048"/>
            <a:ext cx="1827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Cost</a:t>
            </a:r>
            <a:r>
              <a:rPr lang="it-IT" dirty="0"/>
              <a:t> per</a:t>
            </a:r>
          </a:p>
          <a:p>
            <a:r>
              <a:rPr lang="it-IT" dirty="0"/>
              <a:t>Network </a:t>
            </a:r>
            <a:r>
              <a:rPr lang="it-IT" dirty="0" err="1"/>
              <a:t>element</a:t>
            </a:r>
            <a:endParaRPr lang="it-IT" dirty="0"/>
          </a:p>
        </p:txBody>
      </p:sp>
      <p:cxnSp>
        <p:nvCxnSpPr>
          <p:cNvPr id="31" name="Connettore 2 30"/>
          <p:cNvCxnSpPr/>
          <p:nvPr/>
        </p:nvCxnSpPr>
        <p:spPr>
          <a:xfrm>
            <a:off x="8731029" y="2669140"/>
            <a:ext cx="0" cy="1191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31"/>
          <p:cNvSpPr/>
          <p:nvPr/>
        </p:nvSpPr>
        <p:spPr>
          <a:xfrm>
            <a:off x="8321062" y="5445224"/>
            <a:ext cx="1418079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CasellaDiTesto 32"/>
          <p:cNvSpPr txBox="1"/>
          <p:nvPr/>
        </p:nvSpPr>
        <p:spPr>
          <a:xfrm>
            <a:off x="8643256" y="5424955"/>
            <a:ext cx="8547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LR(A)IC+ </a:t>
            </a:r>
          </a:p>
          <a:p>
            <a:r>
              <a:rPr lang="it-IT" sz="1400" b="1" dirty="0"/>
              <a:t>Service</a:t>
            </a:r>
          </a:p>
        </p:txBody>
      </p:sp>
      <p:sp>
        <p:nvSpPr>
          <p:cNvPr id="34" name="Rettangolo arrotondato 33"/>
          <p:cNvSpPr/>
          <p:nvPr/>
        </p:nvSpPr>
        <p:spPr>
          <a:xfrm>
            <a:off x="6570789" y="4139788"/>
            <a:ext cx="1227658" cy="72937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asellaDiTesto 34"/>
          <p:cNvSpPr txBox="1"/>
          <p:nvPr/>
        </p:nvSpPr>
        <p:spPr>
          <a:xfrm>
            <a:off x="6588178" y="4181308"/>
            <a:ext cx="962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Routing </a:t>
            </a:r>
          </a:p>
          <a:p>
            <a:r>
              <a:rPr lang="it-IT" dirty="0" err="1"/>
              <a:t>factors</a:t>
            </a:r>
            <a:endParaRPr lang="it-IT" dirty="0"/>
          </a:p>
        </p:txBody>
      </p:sp>
      <p:sp>
        <p:nvSpPr>
          <p:cNvPr id="36" name="Rettangolo arrotondato 35"/>
          <p:cNvSpPr/>
          <p:nvPr/>
        </p:nvSpPr>
        <p:spPr>
          <a:xfrm>
            <a:off x="6570788" y="5003884"/>
            <a:ext cx="1584165" cy="729372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CasellaDiTesto 36"/>
          <p:cNvSpPr txBox="1"/>
          <p:nvPr/>
        </p:nvSpPr>
        <p:spPr>
          <a:xfrm>
            <a:off x="6588178" y="5045404"/>
            <a:ext cx="1566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Markup for</a:t>
            </a:r>
          </a:p>
          <a:p>
            <a:r>
              <a:rPr lang="it-IT" dirty="0"/>
              <a:t>Common </a:t>
            </a:r>
            <a:r>
              <a:rPr lang="it-IT" dirty="0" err="1"/>
              <a:t>costs</a:t>
            </a:r>
            <a:endParaRPr lang="it-IT" dirty="0"/>
          </a:p>
        </p:txBody>
      </p:sp>
      <p:cxnSp>
        <p:nvCxnSpPr>
          <p:cNvPr id="38" name="Connettore 2 37"/>
          <p:cNvCxnSpPr/>
          <p:nvPr/>
        </p:nvCxnSpPr>
        <p:spPr>
          <a:xfrm>
            <a:off x="8731029" y="4539536"/>
            <a:ext cx="0" cy="905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4 38"/>
          <p:cNvCxnSpPr>
            <a:stCxn id="34" idx="3"/>
          </p:cNvCxnSpPr>
          <p:nvPr/>
        </p:nvCxnSpPr>
        <p:spPr>
          <a:xfrm>
            <a:off x="7798447" y="4504474"/>
            <a:ext cx="932582" cy="323165"/>
          </a:xfrm>
          <a:prstGeom prst="bentConnector3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4 39"/>
          <p:cNvCxnSpPr>
            <a:stCxn id="36" idx="3"/>
          </p:cNvCxnSpPr>
          <p:nvPr/>
        </p:nvCxnSpPr>
        <p:spPr>
          <a:xfrm flipV="1">
            <a:off x="8154953" y="5045404"/>
            <a:ext cx="576076" cy="323166"/>
          </a:xfrm>
          <a:prstGeom prst="bentConnector3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5575209" y="3501008"/>
            <a:ext cx="137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Cost</a:t>
            </a:r>
            <a:r>
              <a:rPr lang="it-IT" dirty="0"/>
              <a:t> </a:t>
            </a:r>
            <a:r>
              <a:rPr lang="it-IT" dirty="0" err="1"/>
              <a:t>Module</a:t>
            </a:r>
            <a:endParaRPr lang="it-IT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4210256" y="-39612"/>
            <a:ext cx="4518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</a:rPr>
              <a:t>Approccio analisi di mercato: canoni/IRU</a:t>
            </a:r>
          </a:p>
        </p:txBody>
      </p:sp>
      <p:cxnSp>
        <p:nvCxnSpPr>
          <p:cNvPr id="43" name="Connettore 2 42"/>
          <p:cNvCxnSpPr>
            <a:stCxn id="7" idx="3"/>
            <a:endCxn id="10" idx="1"/>
          </p:cNvCxnSpPr>
          <p:nvPr/>
        </p:nvCxnSpPr>
        <p:spPr>
          <a:xfrm>
            <a:off x="2658607" y="1875240"/>
            <a:ext cx="292243" cy="120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524781" y="5748988"/>
            <a:ext cx="4088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err="1"/>
              <a:t>Engineering</a:t>
            </a:r>
            <a:r>
              <a:rPr lang="it-IT" b="1" u="sng" dirty="0"/>
              <a:t> </a:t>
            </a:r>
            <a:r>
              <a:rPr lang="it-IT" b="1" u="sng" dirty="0" err="1"/>
              <a:t>componet</a:t>
            </a:r>
            <a:r>
              <a:rPr lang="it-IT" b="1" dirty="0"/>
              <a:t>: Quantità di </a:t>
            </a:r>
            <a:r>
              <a:rPr lang="it-IT" b="1" dirty="0" err="1"/>
              <a:t>asset</a:t>
            </a:r>
            <a:r>
              <a:rPr lang="it-IT" b="1" dirty="0"/>
              <a:t> efficienti sulla base della domanda target identificata</a:t>
            </a:r>
          </a:p>
        </p:txBody>
      </p:sp>
      <p:sp>
        <p:nvSpPr>
          <p:cNvPr id="45" name="CasellaDiTesto 44"/>
          <p:cNvSpPr txBox="1"/>
          <p:nvPr/>
        </p:nvSpPr>
        <p:spPr>
          <a:xfrm>
            <a:off x="6203092" y="6071286"/>
            <a:ext cx="5236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err="1"/>
              <a:t>Economic</a:t>
            </a:r>
            <a:r>
              <a:rPr lang="it-IT" b="1" u="sng" dirty="0"/>
              <a:t> </a:t>
            </a:r>
            <a:r>
              <a:rPr lang="it-IT" b="1" u="sng" dirty="0" err="1"/>
              <a:t>componet</a:t>
            </a:r>
            <a:r>
              <a:rPr lang="it-IT" b="1" dirty="0"/>
              <a:t>: Costi annuali/stima dei costi operativi e </a:t>
            </a:r>
            <a:r>
              <a:rPr lang="it-IT" b="1" dirty="0" err="1"/>
              <a:t>routing</a:t>
            </a:r>
            <a:r>
              <a:rPr lang="it-IT" b="1" dirty="0"/>
              <a:t> </a:t>
            </a:r>
            <a:r>
              <a:rPr lang="it-IT" b="1" dirty="0" err="1"/>
              <a:t>factor</a:t>
            </a:r>
            <a:endParaRPr lang="it-IT" b="1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9985445" y="2185267"/>
            <a:ext cx="2004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Generalmente </a:t>
            </a:r>
            <a:r>
              <a:rPr lang="it-IT" dirty="0" err="1"/>
              <a:t>mark</a:t>
            </a:r>
            <a:r>
              <a:rPr lang="it-IT" dirty="0"/>
              <a:t>-up sui costi capitali di investimento (i.e. manutenzione ordinaria)</a:t>
            </a:r>
          </a:p>
        </p:txBody>
      </p:sp>
      <p:cxnSp>
        <p:nvCxnSpPr>
          <p:cNvPr id="48" name="Connettore 2 47"/>
          <p:cNvCxnSpPr/>
          <p:nvPr/>
        </p:nvCxnSpPr>
        <p:spPr>
          <a:xfrm>
            <a:off x="8140979" y="2985776"/>
            <a:ext cx="18554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4 49"/>
          <p:cNvCxnSpPr>
            <a:stCxn id="9" idx="3"/>
            <a:endCxn id="30" idx="1"/>
          </p:cNvCxnSpPr>
          <p:nvPr/>
        </p:nvCxnSpPr>
        <p:spPr>
          <a:xfrm>
            <a:off x="4867721" y="1880828"/>
            <a:ext cx="3431260" cy="2303386"/>
          </a:xfrm>
          <a:prstGeom prst="bentConnector3">
            <a:avLst>
              <a:gd name="adj1" fmla="val 21447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CasellaDiTesto 51"/>
          <p:cNvSpPr txBox="1"/>
          <p:nvPr/>
        </p:nvSpPr>
        <p:spPr>
          <a:xfrm>
            <a:off x="2528243" y="4039398"/>
            <a:ext cx="1477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623/15/CONS</a:t>
            </a:r>
          </a:p>
        </p:txBody>
      </p:sp>
      <p:pic>
        <p:nvPicPr>
          <p:cNvPr id="53" name="Immagine 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57" y="3690050"/>
            <a:ext cx="1941918" cy="1384133"/>
          </a:xfrm>
          <a:prstGeom prst="rect">
            <a:avLst/>
          </a:prstGeom>
        </p:spPr>
      </p:pic>
      <p:sp>
        <p:nvSpPr>
          <p:cNvPr id="54" name="Ovale 53"/>
          <p:cNvSpPr/>
          <p:nvPr/>
        </p:nvSpPr>
        <p:spPr>
          <a:xfrm>
            <a:off x="1961113" y="4400533"/>
            <a:ext cx="573376" cy="36468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CasellaDiTesto 54"/>
          <p:cNvSpPr txBox="1"/>
          <p:nvPr/>
        </p:nvSpPr>
        <p:spPr>
          <a:xfrm>
            <a:off x="2804728" y="4510525"/>
            <a:ext cx="2613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Target </a:t>
            </a:r>
            <a:r>
              <a:rPr lang="it-IT" dirty="0" err="1"/>
              <a:t>demand</a:t>
            </a:r>
            <a:r>
              <a:rPr lang="it-IT" dirty="0"/>
              <a:t> (scenario di riferimento/livello di copertura/tasso di adozione dei servizi)</a:t>
            </a:r>
          </a:p>
        </p:txBody>
      </p:sp>
      <p:cxnSp>
        <p:nvCxnSpPr>
          <p:cNvPr id="57" name="Connettore 2 56"/>
          <p:cNvCxnSpPr/>
          <p:nvPr/>
        </p:nvCxnSpPr>
        <p:spPr>
          <a:xfrm flipH="1" flipV="1">
            <a:off x="2581144" y="4610869"/>
            <a:ext cx="248083" cy="182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sellaDiTesto 57"/>
          <p:cNvSpPr txBox="1"/>
          <p:nvPr/>
        </p:nvSpPr>
        <p:spPr>
          <a:xfrm>
            <a:off x="9667700" y="1000183"/>
            <a:ext cx="1483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Annuity</a:t>
            </a:r>
            <a:r>
              <a:rPr lang="it-IT" sz="1400" b="1" dirty="0"/>
              <a:t>/</a:t>
            </a:r>
            <a:r>
              <a:rPr lang="it-IT" sz="1400" b="1" dirty="0" err="1"/>
              <a:t>Tilted</a:t>
            </a:r>
            <a:r>
              <a:rPr lang="it-IT" sz="1400" b="1" dirty="0"/>
              <a:t> </a:t>
            </a:r>
            <a:r>
              <a:rPr lang="it-IT" sz="1400" b="1" dirty="0" err="1"/>
              <a:t>Annuity</a:t>
            </a:r>
            <a:endParaRPr lang="it-IT" sz="1400" b="1" dirty="0"/>
          </a:p>
        </p:txBody>
      </p:sp>
      <p:sp>
        <p:nvSpPr>
          <p:cNvPr id="59" name="CasellaDiTesto 58"/>
          <p:cNvSpPr txBox="1"/>
          <p:nvPr/>
        </p:nvSpPr>
        <p:spPr>
          <a:xfrm>
            <a:off x="8541328" y="386753"/>
            <a:ext cx="757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WACC</a:t>
            </a:r>
          </a:p>
        </p:txBody>
      </p:sp>
      <p:cxnSp>
        <p:nvCxnSpPr>
          <p:cNvPr id="63" name="Connettore 2 62"/>
          <p:cNvCxnSpPr>
            <a:stCxn id="59" idx="2"/>
            <a:endCxn id="20" idx="0"/>
          </p:cNvCxnSpPr>
          <p:nvPr/>
        </p:nvCxnSpPr>
        <p:spPr>
          <a:xfrm>
            <a:off x="8920150" y="756085"/>
            <a:ext cx="3701" cy="3022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4 68"/>
          <p:cNvCxnSpPr>
            <a:stCxn id="11" idx="3"/>
            <a:endCxn id="34" idx="1"/>
          </p:cNvCxnSpPr>
          <p:nvPr/>
        </p:nvCxnSpPr>
        <p:spPr>
          <a:xfrm>
            <a:off x="2656754" y="2811344"/>
            <a:ext cx="3914035" cy="169313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6" name="CasellaDiTesto 75"/>
          <p:cNvSpPr txBox="1"/>
          <p:nvPr/>
        </p:nvSpPr>
        <p:spPr>
          <a:xfrm>
            <a:off x="6189171" y="1122421"/>
            <a:ext cx="108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Capitolati</a:t>
            </a:r>
          </a:p>
        </p:txBody>
      </p:sp>
      <p:cxnSp>
        <p:nvCxnSpPr>
          <p:cNvPr id="78" name="Connettore 2 77"/>
          <p:cNvCxnSpPr>
            <a:stCxn id="53" idx="0"/>
          </p:cNvCxnSpPr>
          <p:nvPr/>
        </p:nvCxnSpPr>
        <p:spPr>
          <a:xfrm flipV="1">
            <a:off x="1376116" y="3186317"/>
            <a:ext cx="493102" cy="5037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47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2"/>
                </a:solidFill>
              </a:rPr>
              <a:t>La definizione del sistema tariffario per l’accesso alle infrastrutture finanziate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u="sng" dirty="0"/>
              <a:t>Riferimento normativo</a:t>
            </a:r>
            <a:r>
              <a:rPr lang="it-IT" dirty="0"/>
              <a:t>: decreto legge 6 luglio 2011, n. 98, recante “Disposizioni urgenti per la stabilizzazione finanziaria”, convertito, con modificazioni, dalla legge 15 luglio 2011, n.111 – art. 30</a:t>
            </a:r>
          </a:p>
          <a:p>
            <a:endParaRPr lang="it-IT" dirty="0"/>
          </a:p>
          <a:p>
            <a:r>
              <a:rPr lang="it-IT" u="sng" dirty="0"/>
              <a:t>Oggetto del controllo</a:t>
            </a:r>
            <a:r>
              <a:rPr lang="it-IT" dirty="0"/>
              <a:t>: prezzi </a:t>
            </a:r>
            <a:r>
              <a:rPr lang="it-IT" i="1" dirty="0" err="1"/>
              <a:t>wholesale</a:t>
            </a:r>
            <a:r>
              <a:rPr lang="it-IT" dirty="0"/>
              <a:t> di accesso alle infrastrutture finanziate</a:t>
            </a:r>
          </a:p>
          <a:p>
            <a:endParaRPr lang="it-IT" dirty="0"/>
          </a:p>
          <a:p>
            <a:r>
              <a:rPr lang="it-IT" u="sng" dirty="0"/>
              <a:t>Obiettivo</a:t>
            </a:r>
            <a:r>
              <a:rPr lang="it-IT" dirty="0"/>
              <a:t>: consentire lo sviluppo della concorrenza nei mercati a valle in presenza di un’unica infrastruttura finanziata (non replicabile) nel mercato a monte</a:t>
            </a:r>
          </a:p>
          <a:p>
            <a:endParaRPr lang="it-IT" dirty="0"/>
          </a:p>
        </p:txBody>
      </p:sp>
      <p:grpSp>
        <p:nvGrpSpPr>
          <p:cNvPr id="3" name="Gruppo 2"/>
          <p:cNvGrpSpPr/>
          <p:nvPr/>
        </p:nvGrpSpPr>
        <p:grpSpPr>
          <a:xfrm>
            <a:off x="10007029" y="5537771"/>
            <a:ext cx="2052933" cy="1122076"/>
            <a:chOff x="1540566" y="1858618"/>
            <a:chExt cx="8269356" cy="4701208"/>
          </a:xfrm>
        </p:grpSpPr>
        <p:sp>
          <p:nvSpPr>
            <p:cNvPr id="5" name="Rettangolo 4"/>
            <p:cNvSpPr/>
            <p:nvPr/>
          </p:nvSpPr>
          <p:spPr>
            <a:xfrm>
              <a:off x="1540566" y="1858618"/>
              <a:ext cx="8269356" cy="470120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400"/>
            </a:p>
          </p:txBody>
        </p:sp>
        <p:sp>
          <p:nvSpPr>
            <p:cNvPr id="6" name="Ottagono 5"/>
            <p:cNvSpPr/>
            <p:nvPr/>
          </p:nvSpPr>
          <p:spPr>
            <a:xfrm>
              <a:off x="2084173" y="2158313"/>
              <a:ext cx="2685535" cy="1820562"/>
            </a:xfrm>
            <a:prstGeom prst="octagon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400" dirty="0"/>
                <a:t>Rimedio in ambito analisi di mercato</a:t>
              </a:r>
            </a:p>
          </p:txBody>
        </p:sp>
        <p:sp>
          <p:nvSpPr>
            <p:cNvPr id="7" name="Ottagono 6"/>
            <p:cNvSpPr/>
            <p:nvPr/>
          </p:nvSpPr>
          <p:spPr>
            <a:xfrm>
              <a:off x="6330779" y="2158313"/>
              <a:ext cx="2685535" cy="1820562"/>
            </a:xfrm>
            <a:prstGeom prst="octago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400" dirty="0"/>
                <a:t>Definizione sistema tariffario per infrastrutture finanziate</a:t>
              </a:r>
            </a:p>
          </p:txBody>
        </p:sp>
        <p:sp>
          <p:nvSpPr>
            <p:cNvPr id="8" name="Ottagono 7"/>
            <p:cNvSpPr/>
            <p:nvPr/>
          </p:nvSpPr>
          <p:spPr>
            <a:xfrm>
              <a:off x="4176584" y="4446500"/>
              <a:ext cx="2685535" cy="1820562"/>
            </a:xfrm>
            <a:prstGeom prst="oc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400" dirty="0"/>
                <a:t>Risoluzione controversie per accesso infrastrutture di posa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9196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Articolo 30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L’Autorità per le garanzie nelle comunicazioni è competente alla </a:t>
            </a:r>
            <a:r>
              <a:rPr lang="it-IT" dirty="0">
                <a:solidFill>
                  <a:srgbClr val="FF0000"/>
                </a:solidFill>
              </a:rPr>
              <a:t>definizione del sistema tariffario</a:t>
            </a:r>
            <a:r>
              <a:rPr lang="it-IT" dirty="0"/>
              <a:t> in modo da incentivare gli investimenti necessari alla realizzazione della predetta infrastruttura nazionale e da assicurare comunque una adeguata remunerazione dei capitali investiti</a:t>
            </a:r>
          </a:p>
        </p:txBody>
      </p:sp>
    </p:spTree>
    <p:extLst>
      <p:ext uri="{BB962C8B-B14F-4D97-AF65-F5344CB8AC3E}">
        <p14:creationId xmlns:p14="http://schemas.microsoft.com/office/powerpoint/2010/main" val="299764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Delibera n. 120/16/CONS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Omogeneità dell’approccio </a:t>
            </a:r>
            <a:r>
              <a:rPr lang="it-IT" dirty="0" err="1"/>
              <a:t>regolatorio</a:t>
            </a:r>
            <a:r>
              <a:rPr lang="it-IT" dirty="0"/>
              <a:t> delle aree competitive</a:t>
            </a:r>
          </a:p>
          <a:p>
            <a:pPr lvl="1"/>
            <a:r>
              <a:rPr lang="it-IT" dirty="0"/>
              <a:t>Diversità dei parametri del modello BU-LRIC</a:t>
            </a:r>
          </a:p>
          <a:p>
            <a:endParaRPr lang="it-IT" dirty="0"/>
          </a:p>
          <a:p>
            <a:r>
              <a:rPr lang="it-IT" dirty="0"/>
              <a:t>Condivisione del beneficio dell’aiuto di stato con beneficiari indiretti</a:t>
            </a:r>
          </a:p>
          <a:p>
            <a:pPr lvl="1"/>
            <a:r>
              <a:rPr lang="it-IT" dirty="0"/>
              <a:t>Operatori terzi</a:t>
            </a:r>
          </a:p>
          <a:p>
            <a:pPr lvl="1"/>
            <a:r>
              <a:rPr lang="it-IT" dirty="0"/>
              <a:t>Consumatori delle aree disagiate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076908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aiuti di stato seminario DSD</Template>
  <TotalTime>64</TotalTime>
  <Words>1185</Words>
  <Application>Microsoft Office PowerPoint</Application>
  <PresentationFormat>Widescreen</PresentationFormat>
  <Paragraphs>170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Tema di Office</vt:lpstr>
      <vt:lpstr>La valutazione dei prezzi nell’approccio regolatorio: il caso delle comunicazioni elettroniche</vt:lpstr>
      <vt:lpstr>Il regolatore di settore ed il controllo dei prezzi </vt:lpstr>
      <vt:lpstr>Il controllo dei prezzi nelle analisi di mercato</vt:lpstr>
      <vt:lpstr>Art. 50 Obblighi in materia di controllo dei prezzi e di contabilità dei costi</vt:lpstr>
      <vt:lpstr>Gli strumenti di controllo dei prezzi</vt:lpstr>
      <vt:lpstr>Presentazione standard di PowerPoint</vt:lpstr>
      <vt:lpstr>La definizione del sistema tariffario per l’accesso alle infrastrutture finanziate</vt:lpstr>
      <vt:lpstr>Articolo 30 </vt:lpstr>
      <vt:lpstr>Delibera n. 120/16/CONS</vt:lpstr>
      <vt:lpstr>Presentazione standard di PowerPoint</vt:lpstr>
      <vt:lpstr>Presentazione standard di PowerPoint</vt:lpstr>
      <vt:lpstr>Risoluzione controversie per accesso infrastrutture di posa</vt:lpstr>
      <vt:lpstr>Criteri generali</vt:lpstr>
      <vt:lpstr>Grazie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valutazione dei prezzi nell’approccio regolatorio: il caso delle comunicazioni elettroniche</dc:title>
  <dc:creator>Loredana Vajano</dc:creator>
  <cp:lastModifiedBy>Loredana Vajano</cp:lastModifiedBy>
  <cp:revision>10</cp:revision>
  <dcterms:created xsi:type="dcterms:W3CDTF">2017-04-04T14:15:15Z</dcterms:created>
  <dcterms:modified xsi:type="dcterms:W3CDTF">2017-04-05T05:37:42Z</dcterms:modified>
</cp:coreProperties>
</file>