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53" r:id="rId2"/>
    <p:sldId id="345" r:id="rId3"/>
    <p:sldId id="357" r:id="rId4"/>
    <p:sldId id="348" r:id="rId5"/>
    <p:sldId id="355" r:id="rId6"/>
    <p:sldId id="334" r:id="rId7"/>
    <p:sldId id="333" r:id="rId8"/>
    <p:sldId id="350" r:id="rId9"/>
    <p:sldId id="329" r:id="rId10"/>
    <p:sldId id="351" r:id="rId11"/>
    <p:sldId id="321" r:id="rId12"/>
    <p:sldId id="312" r:id="rId13"/>
    <p:sldId id="338" r:id="rId14"/>
    <p:sldId id="332" r:id="rId15"/>
    <p:sldId id="330" r:id="rId16"/>
    <p:sldId id="331" r:id="rId17"/>
    <p:sldId id="337" r:id="rId18"/>
  </p:sldIdLst>
  <p:sldSz cx="9144000" cy="6858000" type="screen4x3"/>
  <p:notesSz cx="67691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3E6FD2"/>
    <a:srgbClr val="2D5EC1"/>
    <a:srgbClr val="BDDEFF"/>
    <a:srgbClr val="0B6192"/>
    <a:srgbClr val="578683"/>
    <a:srgbClr val="006666"/>
    <a:srgbClr val="6A8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314" autoAdjust="0"/>
  </p:normalViewPr>
  <p:slideViewPr>
    <p:cSldViewPr>
      <p:cViewPr>
        <p:scale>
          <a:sx n="100" d="100"/>
          <a:sy n="100" d="100"/>
        </p:scale>
        <p:origin x="-19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42" y="-90"/>
      </p:cViewPr>
      <p:guideLst>
        <p:guide orient="horz" pos="3120"/>
        <p:guide pos="2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1.cec.eu.int\Homes\067\RENDERO\My%20Documents\Traduzione%20tavo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chart_limitations!$A$29:$A$35</c:f>
              <c:strCache>
                <c:ptCount val="7"/>
                <c:pt idx="0">
                  <c:v>Altre limitazioni</c:v>
                </c:pt>
                <c:pt idx="1">
                  <c:v>Limitazioni alla pubblicità online </c:v>
                </c:pt>
                <c:pt idx="2">
                  <c:v>Limitazioni nell’utilizzo di comparatori prezzi</c:v>
                </c:pt>
                <c:pt idx="3">
                  <c:v>Limitazioni a vendere sul proprio sito</c:v>
                </c:pt>
                <c:pt idx="4">
                  <c:v>Limitazioni alle vendite trasfrontaliere</c:v>
                </c:pt>
                <c:pt idx="5">
                  <c:v>Limitazioni all'uso dei marketplaces</c:v>
                </c:pt>
                <c:pt idx="6">
                  <c:v>Limitazioni/raccomandazioni di prezzo</c:v>
                </c:pt>
              </c:strCache>
            </c:strRef>
          </c:cat>
          <c:val>
            <c:numRef>
              <c:f>chart_limitations!$C$29:$C$35</c:f>
              <c:numCache>
                <c:formatCode>0.00</c:formatCode>
                <c:ptCount val="7"/>
                <c:pt idx="0">
                  <c:v>3.6156041864890583E-2</c:v>
                </c:pt>
                <c:pt idx="1">
                  <c:v>8.3729781160799238E-2</c:v>
                </c:pt>
                <c:pt idx="2">
                  <c:v>8.6584205518553753E-2</c:v>
                </c:pt>
                <c:pt idx="3">
                  <c:v>0.10846812559467174</c:v>
                </c:pt>
                <c:pt idx="4">
                  <c:v>0.11037107516650808</c:v>
                </c:pt>
                <c:pt idx="5">
                  <c:v>0.18173168411037108</c:v>
                </c:pt>
                <c:pt idx="6">
                  <c:v>0.41674595623215988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84951040"/>
        <c:axId val="84952576"/>
      </c:barChart>
      <c:catAx>
        <c:axId val="84951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4952576"/>
        <c:crosses val="autoZero"/>
        <c:auto val="1"/>
        <c:lblAlgn val="ctr"/>
        <c:lblOffset val="100"/>
        <c:noMultiLvlLbl val="0"/>
      </c:catAx>
      <c:valAx>
        <c:axId val="84952576"/>
        <c:scaling>
          <c:orientation val="minMax"/>
        </c:scaling>
        <c:delete val="0"/>
        <c:axPos val="b"/>
        <c:numFmt formatCode="0%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849510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3478" cy="49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t" anchorCtr="0" compatLnSpc="1">
            <a:prstTxWarp prst="textNoShape">
              <a:avLst/>
            </a:prstTxWarp>
          </a:bodyPr>
          <a:lstStyle>
            <a:lvl1pPr defTabSz="911629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4109" y="1"/>
            <a:ext cx="2933478" cy="49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t" anchorCtr="0" compatLnSpc="1">
            <a:prstTxWarp prst="textNoShape">
              <a:avLst/>
            </a:prstTxWarp>
          </a:bodyPr>
          <a:lstStyle>
            <a:lvl1pPr algn="r" defTabSz="911629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8165"/>
            <a:ext cx="2933478" cy="49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b" anchorCtr="0" compatLnSpc="1">
            <a:prstTxWarp prst="textNoShape">
              <a:avLst/>
            </a:prstTxWarp>
          </a:bodyPr>
          <a:lstStyle>
            <a:lvl1pPr defTabSz="911629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4109" y="9408165"/>
            <a:ext cx="2933478" cy="49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b" anchorCtr="0" compatLnSpc="1">
            <a:prstTxWarp prst="textNoShape">
              <a:avLst/>
            </a:prstTxWarp>
          </a:bodyPr>
          <a:lstStyle>
            <a:lvl1pPr algn="r" defTabSz="911629">
              <a:defRPr sz="1200"/>
            </a:lvl1pPr>
          </a:lstStyle>
          <a:p>
            <a:pPr>
              <a:defRPr/>
            </a:pPr>
            <a:fld id="{08F82FEA-34E1-405E-BB82-7B9D744F05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357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3478" cy="49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t" anchorCtr="0" compatLnSpc="1">
            <a:prstTxWarp prst="textNoShape">
              <a:avLst/>
            </a:prstTxWarp>
          </a:bodyPr>
          <a:lstStyle>
            <a:lvl1pPr defTabSz="911629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4109" y="1"/>
            <a:ext cx="2933478" cy="496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t" anchorCtr="0" compatLnSpc="1">
            <a:prstTxWarp prst="textNoShape">
              <a:avLst/>
            </a:prstTxWarp>
          </a:bodyPr>
          <a:lstStyle>
            <a:lvl1pPr algn="r" defTabSz="911629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2950"/>
            <a:ext cx="4951412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608" y="4704850"/>
            <a:ext cx="5415885" cy="4457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8165"/>
            <a:ext cx="2933478" cy="49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b" anchorCtr="0" compatLnSpc="1">
            <a:prstTxWarp prst="textNoShape">
              <a:avLst/>
            </a:prstTxWarp>
          </a:bodyPr>
          <a:lstStyle>
            <a:lvl1pPr defTabSz="911629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4109" y="9408165"/>
            <a:ext cx="2933478" cy="49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57" tIns="45579" rIns="91157" bIns="45579" numCol="1" anchor="b" anchorCtr="0" compatLnSpc="1">
            <a:prstTxWarp prst="textNoShape">
              <a:avLst/>
            </a:prstTxWarp>
          </a:bodyPr>
          <a:lstStyle>
            <a:lvl1pPr algn="r" defTabSz="911629">
              <a:defRPr sz="1200"/>
            </a:lvl1pPr>
          </a:lstStyle>
          <a:p>
            <a:pPr>
              <a:defRPr/>
            </a:pPr>
            <a:fld id="{2A287036-F453-483D-9CDD-4547DF695C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424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1CD3B3-6F41-4249-8AB4-510D3F37EEF1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487" indent="-172487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487" indent="-172487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Duration of on-going licensing agreements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487" indent="-172487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487" indent="-172487">
              <a:buFont typeface="Arial" panose="020B0604020202020204" pitchFamily="34" charset="0"/>
              <a:buChar char="•"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9638" y="701675"/>
            <a:ext cx="4949825" cy="3713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6860" y="4604520"/>
            <a:ext cx="5415885" cy="4669630"/>
          </a:xfrm>
        </p:spPr>
        <p:txBody>
          <a:bodyPr/>
          <a:lstStyle/>
          <a:p>
            <a:pPr marL="274860" indent="-274860">
              <a:buFont typeface="Arial" panose="020B0604020202020204" pitchFamily="34" charset="0"/>
              <a:buChar char="•"/>
            </a:pPr>
            <a:endParaRPr lang="de-DE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724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4880" indent="-164880">
              <a:buFont typeface="Arial" panose="020B0604020202020204" pitchFamily="34" charset="0"/>
              <a:buChar char="•"/>
            </a:pPr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781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42950"/>
            <a:ext cx="4916487" cy="36877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48063" y="4881268"/>
            <a:ext cx="5983693" cy="4281054"/>
          </a:xfrm>
        </p:spPr>
        <p:txBody>
          <a:bodyPr/>
          <a:lstStyle/>
          <a:p>
            <a:pPr marL="455039" lvl="1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7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47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020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467" indent="-172467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287036-F453-483D-9CDD-4547DF695C9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806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logo_for_ppt"/>
          <p:cNvPicPr>
            <a:picLocks noChangeAspect="1" noChangeArrowheads="1"/>
          </p:cNvPicPr>
          <p:nvPr userDrawn="1"/>
        </p:nvPicPr>
        <p:blipFill>
          <a:blip r:embed="rId2" cstate="print"/>
          <a:srcRect l="11308" r="11053"/>
          <a:stretch>
            <a:fillRect/>
          </a:stretch>
        </p:blipFill>
        <p:spPr bwMode="auto">
          <a:xfrm>
            <a:off x="0" y="0"/>
            <a:ext cx="9144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small box COMPETITIO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6446838"/>
            <a:ext cx="8524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 descr="Letterhead_A4_EN3"/>
          <p:cNvPicPr>
            <a:picLocks noChangeAspect="1" noChangeArrowheads="1"/>
          </p:cNvPicPr>
          <p:nvPr userDrawn="1"/>
        </p:nvPicPr>
        <p:blipFill>
          <a:blip r:embed="rId4" cstate="print"/>
          <a:srcRect b="4977"/>
          <a:stretch>
            <a:fillRect/>
          </a:stretch>
        </p:blipFill>
        <p:spPr bwMode="auto">
          <a:xfrm>
            <a:off x="0" y="1341438"/>
            <a:ext cx="3851275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 marL="3175" algn="ctr">
              <a:defRPr sz="4000"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DA11E66-36FA-454D-BB4C-EFBBC4C7B7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21B06-5E9E-4FB5-8647-14112F2201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96975"/>
            <a:ext cx="2058988" cy="4824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96975"/>
            <a:ext cx="6029325" cy="4824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EDF4C-2071-40F6-AC21-02AFE1A117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36DD0-1994-45A4-A175-F5E004C357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410B3-AA92-4312-B4A1-DA2769161B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C5BBD-3BA5-4491-BA78-6AD48C0D5B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A5999-12F0-4311-B387-CAD5C90EE4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B3347-A83D-45D5-BD50-1B6A529E60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44AD5-9489-4EBC-9F7D-CD7B6882D0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65049-D132-4765-BFAA-28C6477B51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9A4DB-8675-4D5A-961D-5D02FE9BE4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46B1E07-D39E-4DFA-A695-66C07837BD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" name="Picture 17" descr="logo_for_pp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20" descr="small box COMPETITION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4663" y="6524625"/>
            <a:ext cx="625475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560" y="5013176"/>
            <a:ext cx="8136904" cy="103361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it-IT" altLang="en-US" sz="1800" dirty="0">
                <a:cs typeface="Arial" pitchFamily="34" charset="0"/>
              </a:rPr>
              <a:t>Sara </a:t>
            </a:r>
            <a:r>
              <a:rPr lang="it-IT" altLang="en-US" sz="1800" dirty="0" smtClean="0">
                <a:cs typeface="Arial" pitchFamily="34" charset="0"/>
              </a:rPr>
              <a:t>Bacchio</a:t>
            </a:r>
            <a:endParaRPr lang="it-IT" altLang="en-US" sz="1800" dirty="0">
              <a:cs typeface="Arial" pitchFamily="34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it-IT" altLang="en-US" sz="1800" dirty="0">
                <a:cs typeface="Arial" pitchFamily="34" charset="0"/>
              </a:rPr>
              <a:t>DG Concorrenza, </a:t>
            </a:r>
            <a:r>
              <a:rPr lang="it-IT" altLang="en-US" sz="1800" dirty="0" smtClean="0">
                <a:cs typeface="Arial" pitchFamily="34" charset="0"/>
              </a:rPr>
              <a:t>Commissione europea</a:t>
            </a:r>
          </a:p>
          <a:p>
            <a:pPr algn="l" eaLnBrk="1" hangingPunct="1">
              <a:lnSpc>
                <a:spcPct val="80000"/>
              </a:lnSpc>
            </a:pPr>
            <a:r>
              <a:rPr lang="it-IT" altLang="en-US" sz="1800" smtClean="0">
                <a:cs typeface="Arial" pitchFamily="34" charset="0"/>
              </a:rPr>
              <a:t>25 </a:t>
            </a:r>
            <a:r>
              <a:rPr lang="it-IT" altLang="en-US" sz="1800" dirty="0">
                <a:cs typeface="Arial" pitchFamily="34" charset="0"/>
              </a:rPr>
              <a:t>m</a:t>
            </a:r>
            <a:r>
              <a:rPr lang="it-IT" altLang="en-US" sz="1800" smtClean="0">
                <a:cs typeface="Arial" pitchFamily="34" charset="0"/>
              </a:rPr>
              <a:t>aggio </a:t>
            </a:r>
            <a:r>
              <a:rPr lang="it-IT" altLang="en-US" sz="1800" dirty="0" smtClean="0">
                <a:cs typeface="Arial" pitchFamily="34" charset="0"/>
              </a:rPr>
              <a:t>2017</a:t>
            </a:r>
            <a:endParaRPr lang="it-IT" altLang="en-US" sz="1800" dirty="0">
              <a:cs typeface="Arial" pitchFamily="34" charset="0"/>
            </a:endParaRPr>
          </a:p>
          <a:p>
            <a:pPr algn="l" eaLnBrk="1" hangingPunct="1">
              <a:lnSpc>
                <a:spcPct val="80000"/>
              </a:lnSpc>
            </a:pPr>
            <a:endParaRPr lang="en-GB" altLang="en-US" sz="1800" dirty="0">
              <a:cs typeface="Arial" pitchFamily="34" charset="0"/>
            </a:endParaRPr>
          </a:p>
          <a:p>
            <a:pPr marL="118872"/>
            <a:r>
              <a:rPr lang="it-IT" altLang="ja-JP" sz="1200" dirty="0" smtClean="0">
                <a:ea typeface="ＭＳ Ｐゴシック" pitchFamily="34" charset="-128"/>
              </a:rPr>
              <a:t>(Le </a:t>
            </a:r>
            <a:r>
              <a:rPr lang="it-IT" altLang="ja-JP" sz="1200" dirty="0">
                <a:ea typeface="ＭＳ Ｐゴシック" pitchFamily="34" charset="-128"/>
              </a:rPr>
              <a:t>opinioni espresse sono strettamente personali e non riflettono necessariamente quelle del DG Concorrenza e/o della </a:t>
            </a:r>
            <a:r>
              <a:rPr lang="it-IT" altLang="ja-JP" sz="1200" dirty="0" smtClean="0">
                <a:ea typeface="ＭＳ Ｐゴシック" pitchFamily="34" charset="-128"/>
              </a:rPr>
              <a:t>Commissione europea)</a:t>
            </a:r>
            <a:endParaRPr lang="fr-BE" sz="1200" dirty="0">
              <a:cs typeface="Calibri" panose="020F0502020204030204" pitchFamily="34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en-GB" altLang="en-US" sz="1800" dirty="0">
                <a:latin typeface="Arial" pitchFamily="34" charset="0"/>
                <a:cs typeface="Arial" pitchFamily="34" charset="0"/>
              </a:rPr>
              <a:t/>
            </a:r>
            <a:br>
              <a:rPr lang="en-GB" altLang="en-US" sz="1800" dirty="0">
                <a:latin typeface="Arial" pitchFamily="34" charset="0"/>
                <a:cs typeface="Arial" pitchFamily="34" charset="0"/>
              </a:rPr>
            </a:br>
            <a:r>
              <a:rPr lang="en-GB" altLang="en-US" sz="1800" dirty="0">
                <a:latin typeface="Arial" pitchFamily="34" charset="0"/>
                <a:cs typeface="Arial" pitchFamily="34" charset="0"/>
              </a:rPr>
              <a:t/>
            </a:r>
            <a:br>
              <a:rPr lang="en-GB" altLang="en-US" sz="1800" dirty="0">
                <a:latin typeface="Arial" pitchFamily="34" charset="0"/>
                <a:cs typeface="Arial" pitchFamily="34" charset="0"/>
              </a:rPr>
            </a:br>
            <a:endParaRPr lang="en-GB" sz="1600" dirty="0" smtClean="0"/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ctrTitle"/>
          </p:nvPr>
        </p:nvSpPr>
        <p:spPr>
          <a:xfrm>
            <a:off x="0" y="2708920"/>
            <a:ext cx="9144000" cy="1728192"/>
          </a:xfrm>
        </p:spPr>
        <p:txBody>
          <a:bodyPr/>
          <a:lstStyle/>
          <a:p>
            <a:pPr indent="0" eaLnBrk="1" hangingPunct="1"/>
            <a:r>
              <a:rPr lang="en-GB" sz="3200" b="1" dirty="0" err="1"/>
              <a:t>L'inchiesta</a:t>
            </a:r>
            <a:r>
              <a:rPr lang="en-GB" sz="3200" b="1" dirty="0"/>
              <a:t> </a:t>
            </a:r>
            <a:r>
              <a:rPr lang="en-GB" sz="3200" b="1" dirty="0" err="1"/>
              <a:t>settoriale</a:t>
            </a:r>
            <a:r>
              <a:rPr lang="en-GB" sz="3200" b="1" dirty="0"/>
              <a:t> </a:t>
            </a:r>
            <a:br>
              <a:rPr lang="en-GB" sz="3200" b="1" dirty="0"/>
            </a:br>
            <a:r>
              <a:rPr lang="en-GB" sz="3200" b="1" dirty="0" err="1"/>
              <a:t>sul</a:t>
            </a:r>
            <a:r>
              <a:rPr lang="en-GB" sz="3200" b="1" dirty="0"/>
              <a:t> </a:t>
            </a:r>
            <a:r>
              <a:rPr lang="en-GB" sz="3200" b="1" dirty="0" err="1"/>
              <a:t>commercio</a:t>
            </a:r>
            <a:r>
              <a:rPr lang="en-GB" sz="3200" b="1" dirty="0"/>
              <a:t> </a:t>
            </a:r>
            <a:r>
              <a:rPr lang="en-GB" sz="3200" b="1" dirty="0" err="1"/>
              <a:t>elettronico</a:t>
            </a:r>
            <a:endParaRPr lang="en-GB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407486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2" y="1196975"/>
            <a:ext cx="8424167" cy="936625"/>
          </a:xfrm>
        </p:spPr>
        <p:txBody>
          <a:bodyPr/>
          <a:lstStyle/>
          <a:p>
            <a:pPr algn="ctr"/>
            <a:r>
              <a:rPr lang="en-GB" sz="2800" b="1" dirty="0" err="1" smtClean="0"/>
              <a:t>Importanza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dei</a:t>
            </a:r>
            <a:r>
              <a:rPr lang="en-GB" sz="2800" b="1" dirty="0" smtClean="0"/>
              <a:t> marketplaces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6237312"/>
            <a:ext cx="7200799" cy="201166"/>
          </a:xfrm>
        </p:spPr>
        <p:txBody>
          <a:bodyPr/>
          <a:lstStyle/>
          <a:p>
            <a:pPr marL="85725" lvl="2" indent="0" defTabSz="1074738">
              <a:buNone/>
            </a:pPr>
            <a:r>
              <a:rPr lang="it-IT" sz="1000" b="1" dirty="0" smtClean="0"/>
              <a:t>Percentuali dettaglianti </a:t>
            </a:r>
            <a:r>
              <a:rPr lang="it-IT" sz="1000" b="1" dirty="0"/>
              <a:t>che utilizzano diversi canali di vendita per la vendita </a:t>
            </a:r>
            <a:r>
              <a:rPr lang="it-IT" sz="1000" b="1" dirty="0" smtClean="0"/>
              <a:t>online</a:t>
            </a:r>
            <a:endParaRPr lang="en-GB" sz="1000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4950495" cy="4192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21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201612"/>
            <a:ext cx="8229600" cy="927351"/>
          </a:xfrm>
        </p:spPr>
        <p:txBody>
          <a:bodyPr/>
          <a:lstStyle/>
          <a:p>
            <a:pPr algn="ctr"/>
            <a:r>
              <a:rPr lang="en-GB" sz="2800" b="1" dirty="0" err="1" smtClean="0"/>
              <a:t>Risultati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indagine</a:t>
            </a:r>
            <a:r>
              <a:rPr lang="en-GB" sz="2800" b="1" dirty="0" smtClean="0"/>
              <a:t> – </a:t>
            </a:r>
            <a:r>
              <a:rPr lang="en-GB" sz="2800" b="1" dirty="0" err="1" smtClean="0"/>
              <a:t>Contenuti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digitali</a:t>
            </a:r>
            <a:r>
              <a:rPr lang="en-GB" sz="2800" b="1" dirty="0" smtClean="0"/>
              <a:t>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363272" cy="4392488"/>
          </a:xfrm>
        </p:spPr>
        <p:txBody>
          <a:bodyPr>
            <a:normAutofit/>
          </a:bodyPr>
          <a:lstStyle/>
          <a:p>
            <a:pPr marL="714375" lvl="1" indent="-352425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GB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2000" dirty="0" smtClean="0"/>
              <a:t>Accesso </a:t>
            </a:r>
            <a:r>
              <a:rPr lang="it-IT" sz="2000" dirty="0"/>
              <a:t>ai diritti di </a:t>
            </a:r>
            <a:r>
              <a:rPr lang="it-IT" sz="2000" dirty="0" smtClean="0"/>
              <a:t>licenza: fattore </a:t>
            </a:r>
            <a:r>
              <a:rPr lang="it-IT" sz="2000" dirty="0"/>
              <a:t>determinante per la concorrenza  </a:t>
            </a:r>
            <a:endParaRPr lang="it-IT" sz="20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2000" dirty="0"/>
              <a:t>Potenziali ostacoli alla </a:t>
            </a:r>
            <a:r>
              <a:rPr lang="it-IT" sz="2000" dirty="0" smtClean="0"/>
              <a:t>concorrenza:</a:t>
            </a:r>
            <a:endParaRPr lang="en-GB" sz="2000" dirty="0"/>
          </a:p>
          <a:p>
            <a:pPr lvl="2"/>
            <a:r>
              <a:rPr lang="it-IT" dirty="0" err="1"/>
              <a:t>Bundling</a:t>
            </a:r>
            <a:r>
              <a:rPr lang="it-IT" dirty="0"/>
              <a:t> diritti trasmissione online (non utilizzati) </a:t>
            </a:r>
            <a:r>
              <a:rPr lang="it-IT" dirty="0" smtClean="0"/>
              <a:t>e </a:t>
            </a:r>
            <a:r>
              <a:rPr lang="it-IT" dirty="0"/>
              <a:t>diritti trasmissione offline </a:t>
            </a:r>
            <a:endParaRPr lang="en-GB" dirty="0"/>
          </a:p>
          <a:p>
            <a:pPr lvl="2"/>
            <a:r>
              <a:rPr lang="it-IT" dirty="0"/>
              <a:t>Lunga durata degli accordi di licenza </a:t>
            </a:r>
            <a:endParaRPr lang="en-GB" dirty="0"/>
          </a:p>
          <a:p>
            <a:pPr lvl="2"/>
            <a:r>
              <a:rPr lang="it-IT" dirty="0" smtClean="0"/>
              <a:t>Geoblocking </a:t>
            </a:r>
            <a:endParaRPr lang="it-IT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it-IT" sz="2000" dirty="0" smtClean="0"/>
              <a:t>Qualsiasi valutazione di specifiche pratiche dovrà prendere in considerazione le caratteristiche del settore dei contenuti, il contesto giuridico ed economico e le caratteristiche dei mercati </a:t>
            </a:r>
          </a:p>
          <a:p>
            <a:pPr marL="914400" lvl="2" indent="0">
              <a:buNone/>
            </a:pPr>
            <a:endParaRPr lang="en-GB" sz="2200" dirty="0"/>
          </a:p>
          <a:p>
            <a:pPr marL="1114425" lvl="2" indent="-352425">
              <a:spcBef>
                <a:spcPts val="0"/>
              </a:spcBef>
              <a:spcAft>
                <a:spcPts val="1200"/>
              </a:spcAft>
              <a:buFont typeface="Verdana" panose="020B0604030504040204" pitchFamily="34" charset="0"/>
              <a:buChar char="●"/>
            </a:pPr>
            <a:endParaRPr lang="en-GB" dirty="0" smtClean="0"/>
          </a:p>
          <a:p>
            <a:pPr marL="714375" lvl="1" indent="-352425">
              <a:spcBef>
                <a:spcPts val="1200"/>
              </a:spcBef>
              <a:spcAft>
                <a:spcPts val="1200"/>
              </a:spcAft>
              <a:buNone/>
            </a:pPr>
            <a:endParaRPr lang="en-GB" sz="2400" dirty="0" smtClean="0"/>
          </a:p>
          <a:p>
            <a:pPr marL="847725" lvl="2" indent="0" defTabSz="1074738">
              <a:spcBef>
                <a:spcPts val="1200"/>
              </a:spcBef>
              <a:spcAft>
                <a:spcPts val="1200"/>
              </a:spcAft>
              <a:buNone/>
            </a:pPr>
            <a:endParaRPr lang="en-GB" sz="2400" dirty="0"/>
          </a:p>
          <a:p>
            <a:pPr marL="1133475" lvl="2" indent="-285750" defTabSz="1074738">
              <a:spcBef>
                <a:spcPts val="1200"/>
              </a:spcBef>
              <a:spcAft>
                <a:spcPts val="1200"/>
              </a:spcAft>
              <a:buFont typeface="+mj-lt"/>
              <a:buAutoNum type="romanLcPeriod"/>
            </a:pPr>
            <a:endParaRPr lang="en-GB" sz="1000" dirty="0" smtClean="0"/>
          </a:p>
          <a:p>
            <a:pPr marL="847725" lvl="2" indent="0" defTabSz="1074738">
              <a:spcBef>
                <a:spcPts val="1200"/>
              </a:spcBef>
              <a:spcAft>
                <a:spcPts val="1200"/>
              </a:spcAft>
              <a:buNone/>
            </a:pPr>
            <a:endParaRPr lang="en-GB" sz="1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665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smtClean="0"/>
              <a:t>Bundling </a:t>
            </a:r>
            <a:r>
              <a:rPr lang="en-GB" sz="2800" b="1" dirty="0" err="1" smtClean="0"/>
              <a:t>diritti</a:t>
            </a:r>
            <a:r>
              <a:rPr lang="en-GB" sz="2800" b="1" dirty="0" smtClean="0"/>
              <a:t> online e offline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6157359"/>
            <a:ext cx="7200799" cy="201166"/>
          </a:xfrm>
        </p:spPr>
        <p:txBody>
          <a:bodyPr/>
          <a:lstStyle/>
          <a:p>
            <a:pPr marL="85725" lvl="2" indent="0" defTabSz="1074738">
              <a:buNone/>
            </a:pP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che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aggregano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diritti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trasmissione</a:t>
            </a:r>
            <a:r>
              <a:rPr lang="en-GB" sz="1000" b="1" dirty="0" smtClean="0"/>
              <a:t> online </a:t>
            </a:r>
            <a:r>
              <a:rPr lang="en-GB" sz="1000" b="1" dirty="0" err="1" smtClean="0"/>
              <a:t>insieme</a:t>
            </a:r>
            <a:r>
              <a:rPr lang="en-GB" sz="1000" b="1" dirty="0" smtClean="0"/>
              <a:t> con </a:t>
            </a:r>
            <a:r>
              <a:rPr lang="en-GB" sz="1000" b="1" dirty="0" err="1" smtClean="0"/>
              <a:t>altre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tecnologie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trasmissione</a:t>
            </a:r>
            <a:r>
              <a:rPr lang="en-GB" sz="1000" b="1" dirty="0" smtClean="0"/>
              <a:t> – </a:t>
            </a:r>
            <a:r>
              <a:rPr lang="en-GB" sz="1000" b="1" dirty="0" err="1" smtClean="0"/>
              <a:t>Tutti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ricevuti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dai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fornitori</a:t>
            </a:r>
            <a:r>
              <a:rPr lang="en-GB" sz="1000" b="1" dirty="0" smtClean="0"/>
              <a:t> </a:t>
            </a:r>
            <a:r>
              <a:rPr lang="en-GB" sz="1000" b="1" dirty="0"/>
              <a:t>di </a:t>
            </a:r>
            <a:r>
              <a:rPr lang="en-GB" sz="1000" b="1" dirty="0" err="1" smtClean="0"/>
              <a:t>contenuti</a:t>
            </a:r>
            <a:endParaRPr lang="en-GB" sz="10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059217" cy="4223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err="1" smtClean="0"/>
              <a:t>Durata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degli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accordi</a:t>
            </a:r>
            <a:r>
              <a:rPr lang="en-GB" sz="2800" b="1" dirty="0" smtClean="0"/>
              <a:t> di </a:t>
            </a:r>
            <a:r>
              <a:rPr lang="en-GB" sz="2800" b="1" dirty="0" err="1" smtClean="0"/>
              <a:t>licenza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07604" y="6021288"/>
            <a:ext cx="7200799" cy="201166"/>
          </a:xfrm>
        </p:spPr>
        <p:txBody>
          <a:bodyPr/>
          <a:lstStyle/>
          <a:p>
            <a:pPr marL="85725" lvl="2" indent="0" defTabSz="1074738">
              <a:buNone/>
            </a:pPr>
            <a:r>
              <a:rPr lang="en-GB" sz="1000" b="1" dirty="0" err="1" smtClean="0"/>
              <a:t>Durata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licenza</a:t>
            </a:r>
            <a:r>
              <a:rPr lang="en-GB" sz="1000" b="1" dirty="0" smtClean="0"/>
              <a:t> – </a:t>
            </a:r>
            <a:r>
              <a:rPr lang="en-GB" sz="1000" b="1" dirty="0" err="1" smtClean="0"/>
              <a:t>Percentuali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tutti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forniti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dai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titolari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diritti</a:t>
            </a:r>
            <a:endParaRPr lang="en-GB" sz="10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04569"/>
            <a:ext cx="6264696" cy="3750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494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err="1" smtClean="0"/>
              <a:t>Esclusive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territoriali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6165304"/>
            <a:ext cx="7200799" cy="201166"/>
          </a:xfrm>
        </p:spPr>
        <p:txBody>
          <a:bodyPr/>
          <a:lstStyle/>
          <a:p>
            <a:pPr marL="85725" lvl="2" indent="0" defTabSz="1074738">
              <a:buNone/>
            </a:pPr>
            <a:r>
              <a:rPr lang="en-GB" sz="1000" b="1" dirty="0" err="1" smtClean="0"/>
              <a:t>Percentuale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che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includono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diritti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esclusiva</a:t>
            </a:r>
            <a:r>
              <a:rPr lang="en-GB" sz="1000" b="1" dirty="0" smtClean="0"/>
              <a:t> per un </a:t>
            </a:r>
            <a:r>
              <a:rPr lang="en-GB" sz="1000" b="1" dirty="0" err="1" smtClean="0"/>
              <a:t>determinato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territorio</a:t>
            </a:r>
            <a:r>
              <a:rPr lang="en-GB" sz="1000" b="1" dirty="0" smtClean="0"/>
              <a:t> –</a:t>
            </a:r>
            <a:r>
              <a:rPr lang="en-GB" sz="1000" b="1" dirty="0" err="1" smtClean="0"/>
              <a:t>Tutti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ricevuti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dai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titolari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diritti</a:t>
            </a:r>
            <a:endParaRPr lang="en-GB" sz="1000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123882" cy="4265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637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b="1" dirty="0" smtClean="0"/>
              <a:t>Geoblocking </a:t>
            </a:r>
            <a:r>
              <a:rPr lang="en-GB" sz="2800" b="1" dirty="0" err="1" smtClean="0"/>
              <a:t>su</a:t>
            </a:r>
            <a:r>
              <a:rPr lang="en-GB" sz="2800" b="1" dirty="0" smtClean="0"/>
              <a:t> base </a:t>
            </a:r>
            <a:r>
              <a:rPr lang="en-GB" sz="2800" b="1" dirty="0" err="1" smtClean="0"/>
              <a:t>contrattuale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6165304"/>
            <a:ext cx="7200799" cy="360040"/>
          </a:xfrm>
        </p:spPr>
        <p:txBody>
          <a:bodyPr/>
          <a:lstStyle/>
          <a:p>
            <a:pPr marL="85725" lvl="2" indent="0" defTabSz="1074738">
              <a:buNone/>
            </a:pPr>
            <a:r>
              <a:rPr lang="en-GB" sz="1000" b="1" dirty="0" err="1" smtClean="0"/>
              <a:t>Percentuali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contratti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che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impongono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ai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fornitori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contenuti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digitali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il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geoblocco</a:t>
            </a:r>
            <a:r>
              <a:rPr lang="en-GB" sz="1000" b="1" dirty="0" smtClean="0"/>
              <a:t> per </a:t>
            </a:r>
            <a:r>
              <a:rPr lang="en-GB" sz="1000" b="1" dirty="0" err="1"/>
              <a:t>categoria</a:t>
            </a:r>
            <a:r>
              <a:rPr lang="en-GB" sz="1000" b="1" dirty="0"/>
              <a:t> </a:t>
            </a:r>
            <a:r>
              <a:rPr lang="en-GB" sz="1000" b="1" dirty="0" smtClean="0"/>
              <a:t>di </a:t>
            </a:r>
            <a:r>
              <a:rPr lang="en-GB" sz="1000" b="1" dirty="0" err="1" smtClean="0"/>
              <a:t>contenuti</a:t>
            </a:r>
            <a:r>
              <a:rPr lang="en-GB" sz="1000" b="1" dirty="0" smtClean="0"/>
              <a:t> – Media per </a:t>
            </a:r>
            <a:r>
              <a:rPr lang="en-GB" sz="1000" b="1" dirty="0" err="1" smtClean="0"/>
              <a:t>tutti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partecipanti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all'indagine</a:t>
            </a:r>
            <a:r>
              <a:rPr lang="en-GB" sz="1000" b="1" dirty="0"/>
              <a:t> </a:t>
            </a:r>
            <a:endParaRPr lang="en-GB" sz="10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88" y="1991098"/>
            <a:ext cx="7202711" cy="43143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60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412776"/>
            <a:ext cx="8229600" cy="936104"/>
          </a:xfrm>
        </p:spPr>
        <p:txBody>
          <a:bodyPr/>
          <a:lstStyle/>
          <a:p>
            <a:pPr algn="ctr"/>
            <a:r>
              <a:rPr lang="en-GB" sz="2800" b="1" dirty="0" err="1" smtClean="0"/>
              <a:t>Linee</a:t>
            </a:r>
            <a:r>
              <a:rPr lang="en-GB" sz="2800" b="1" dirty="0" smtClean="0"/>
              <a:t> di </a:t>
            </a:r>
            <a:r>
              <a:rPr lang="en-GB" sz="2800" b="1" dirty="0" err="1" smtClean="0"/>
              <a:t>intervento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della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Commissione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sul</a:t>
            </a:r>
            <a:r>
              <a:rPr lang="en-GB" sz="2800" b="1" dirty="0" smtClean="0"/>
              <a:t> geoblocking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2243484"/>
            <a:ext cx="8363272" cy="4209852"/>
          </a:xfrm>
        </p:spPr>
        <p:txBody>
          <a:bodyPr>
            <a:normAutofit/>
          </a:bodyPr>
          <a:lstStyle/>
          <a:p>
            <a:pPr marL="361950" lvl="1" indent="0">
              <a:buNone/>
            </a:pPr>
            <a:endParaRPr lang="fr-BE" sz="800" b="1" dirty="0" smtClean="0"/>
          </a:p>
          <a:p>
            <a:pPr marL="70485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BE" sz="2000" b="1" dirty="0" err="1" smtClean="0"/>
              <a:t>Attività</a:t>
            </a:r>
            <a:r>
              <a:rPr lang="fr-BE" sz="2000" b="1" dirty="0" smtClean="0"/>
              <a:t> di </a:t>
            </a:r>
            <a:r>
              <a:rPr lang="fr-BE" sz="2000" b="1" dirty="0" err="1" smtClean="0"/>
              <a:t>enforcement</a:t>
            </a:r>
            <a:endParaRPr lang="fr-BE" sz="2000" dirty="0" smtClean="0"/>
          </a:p>
          <a:p>
            <a:pPr marL="1104900" lvl="2" indent="-342900">
              <a:buFont typeface="Arial" panose="020B0604020202020204" pitchFamily="34" charset="0"/>
              <a:buChar char="•"/>
            </a:pPr>
            <a:r>
              <a:rPr lang="fr-BE" sz="1800" dirty="0" err="1" smtClean="0"/>
              <a:t>Caso</a:t>
            </a:r>
            <a:r>
              <a:rPr lang="fr-BE" sz="1800" dirty="0" smtClean="0"/>
              <a:t> </a:t>
            </a:r>
            <a:r>
              <a:rPr lang="fr-BE" sz="1800" dirty="0" err="1" smtClean="0"/>
              <a:t>Pay</a:t>
            </a:r>
            <a:r>
              <a:rPr lang="fr-BE" sz="1800" dirty="0" smtClean="0"/>
              <a:t>-TV </a:t>
            </a:r>
            <a:r>
              <a:rPr lang="fr-BE" sz="1800" dirty="0"/>
              <a:t>(in </a:t>
            </a:r>
            <a:r>
              <a:rPr lang="fr-BE" sz="1800" dirty="0" smtClean="0"/>
              <a:t>corso: </a:t>
            </a:r>
            <a:r>
              <a:rPr lang="fr-BE" sz="1800" dirty="0" err="1" smtClean="0"/>
              <a:t>impegni</a:t>
            </a:r>
            <a:r>
              <a:rPr lang="fr-BE" sz="1800" dirty="0" smtClean="0"/>
              <a:t> di Paramount, </a:t>
            </a:r>
            <a:r>
              <a:rPr lang="fr-BE" sz="1800" dirty="0" err="1" smtClean="0"/>
              <a:t>luglio</a:t>
            </a:r>
            <a:r>
              <a:rPr lang="fr-BE" sz="1800" dirty="0" smtClean="0"/>
              <a:t> 2016)</a:t>
            </a:r>
          </a:p>
          <a:p>
            <a:pPr marL="1104900" lvl="2" indent="-342900">
              <a:buFont typeface="Arial" panose="020B0604020202020204" pitchFamily="34" charset="0"/>
              <a:buChar char="•"/>
            </a:pPr>
            <a:r>
              <a:rPr lang="fr-BE" sz="1800" dirty="0" err="1" smtClean="0"/>
              <a:t>Caso</a:t>
            </a:r>
            <a:r>
              <a:rPr lang="fr-BE" sz="1800" dirty="0" smtClean="0"/>
              <a:t> Video </a:t>
            </a:r>
            <a:r>
              <a:rPr lang="fr-BE" sz="1800" dirty="0" err="1" smtClean="0"/>
              <a:t>giochi</a:t>
            </a:r>
            <a:r>
              <a:rPr lang="fr-BE" sz="1800" dirty="0" smtClean="0"/>
              <a:t> per PC (in corso: </a:t>
            </a:r>
            <a:r>
              <a:rPr lang="fr-BE" sz="1800" dirty="0" err="1" smtClean="0"/>
              <a:t>apertura</a:t>
            </a:r>
            <a:r>
              <a:rPr lang="fr-BE" sz="1800" dirty="0" smtClean="0"/>
              <a:t> </a:t>
            </a:r>
            <a:r>
              <a:rPr lang="fr-BE" sz="1800" dirty="0" err="1" smtClean="0"/>
              <a:t>indagine</a:t>
            </a:r>
            <a:r>
              <a:rPr lang="fr-BE" sz="1800" dirty="0" smtClean="0"/>
              <a:t> </a:t>
            </a:r>
            <a:r>
              <a:rPr lang="fr-BE" sz="1800" dirty="0" err="1"/>
              <a:t>f</a:t>
            </a:r>
            <a:r>
              <a:rPr lang="fr-BE" sz="1800" dirty="0" err="1" smtClean="0"/>
              <a:t>ebbraio</a:t>
            </a:r>
            <a:r>
              <a:rPr lang="fr-BE" sz="1800" dirty="0" smtClean="0"/>
              <a:t> 2017)</a:t>
            </a:r>
          </a:p>
          <a:p>
            <a:pPr marL="1104900" lvl="2" indent="-342900">
              <a:buFont typeface="Wingdings" panose="05000000000000000000" pitchFamily="2" charset="2"/>
              <a:buChar char="Ø"/>
            </a:pPr>
            <a:endParaRPr lang="fr-BE" sz="1800" dirty="0"/>
          </a:p>
          <a:p>
            <a:pPr marL="70485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BE" b="1" dirty="0" err="1" smtClean="0"/>
              <a:t>Iniziative</a:t>
            </a:r>
            <a:r>
              <a:rPr lang="fr-BE" b="1" dirty="0" smtClean="0"/>
              <a:t> </a:t>
            </a:r>
            <a:r>
              <a:rPr lang="fr-BE" b="1" dirty="0" err="1" smtClean="0"/>
              <a:t>legislative</a:t>
            </a:r>
            <a:endParaRPr lang="fr-BE" dirty="0" smtClean="0"/>
          </a:p>
          <a:p>
            <a:pPr marL="1104900" lvl="2" indent="-342900">
              <a:buFont typeface="Arial" panose="020B0604020202020204" pitchFamily="34" charset="0"/>
              <a:buChar char="•"/>
            </a:pPr>
            <a:r>
              <a:rPr lang="fr-BE" sz="1800" dirty="0" err="1" smtClean="0"/>
              <a:t>Regolamento</a:t>
            </a:r>
            <a:r>
              <a:rPr lang="fr-BE" sz="1800" dirty="0" smtClean="0"/>
              <a:t> </a:t>
            </a:r>
            <a:r>
              <a:rPr lang="it-IT" sz="1800" dirty="0"/>
              <a:t>portabilità contenuti </a:t>
            </a:r>
            <a:r>
              <a:rPr lang="it-IT" sz="1800" dirty="0" smtClean="0"/>
              <a:t>digitali (</a:t>
            </a:r>
            <a:r>
              <a:rPr lang="fr-BE" sz="1800" dirty="0" smtClean="0"/>
              <a:t>accordo </a:t>
            </a:r>
            <a:r>
              <a:rPr lang="fr-BE" sz="1800" dirty="0" err="1" smtClean="0"/>
              <a:t>raggiunto</a:t>
            </a:r>
            <a:r>
              <a:rPr lang="fr-BE" sz="1800" dirty="0" smtClean="0"/>
              <a:t>) </a:t>
            </a:r>
          </a:p>
          <a:p>
            <a:pPr marL="1104900" lvl="2" indent="-342900">
              <a:buFont typeface="Arial" panose="020B0604020202020204" pitchFamily="34" charset="0"/>
              <a:buChar char="•"/>
            </a:pPr>
            <a:r>
              <a:rPr lang="fr-BE" sz="1800" dirty="0" err="1" smtClean="0"/>
              <a:t>Regolamento</a:t>
            </a:r>
            <a:r>
              <a:rPr lang="fr-BE" sz="1800" dirty="0" smtClean="0"/>
              <a:t> sui </a:t>
            </a:r>
            <a:r>
              <a:rPr lang="fr-BE" sz="1800" dirty="0" err="1" smtClean="0"/>
              <a:t>geoblocchi</a:t>
            </a:r>
            <a:r>
              <a:rPr lang="fr-BE" sz="1800" dirty="0" smtClean="0"/>
              <a:t> (</a:t>
            </a:r>
            <a:r>
              <a:rPr lang="fr-BE" sz="1800" dirty="0" err="1" smtClean="0"/>
              <a:t>discussione</a:t>
            </a:r>
            <a:r>
              <a:rPr lang="fr-BE" sz="1800" dirty="0" smtClean="0"/>
              <a:t> in corso)</a:t>
            </a:r>
          </a:p>
          <a:p>
            <a:pPr marL="361950" lvl="1" indent="0">
              <a:buNone/>
            </a:pPr>
            <a:endParaRPr lang="fr-BE" sz="1800" dirty="0" smtClean="0"/>
          </a:p>
          <a:p>
            <a:pPr marL="714375" lvl="1" indent="-352425">
              <a:buFont typeface="Verdana" panose="020B0604030504040204" pitchFamily="34" charset="0"/>
              <a:buChar char="●"/>
            </a:pPr>
            <a:endParaRPr lang="fr-BE" dirty="0" smtClean="0"/>
          </a:p>
          <a:p>
            <a:pPr marL="714375" lvl="1" indent="-352425">
              <a:buNone/>
            </a:pPr>
            <a:endParaRPr lang="en-GB" sz="1000" dirty="0" smtClean="0"/>
          </a:p>
          <a:p>
            <a:pPr marL="847725" lvl="2" indent="0" defTabSz="1074738">
              <a:buNone/>
            </a:pPr>
            <a:endParaRPr lang="en-GB" sz="1800" dirty="0"/>
          </a:p>
          <a:p>
            <a:pPr marL="1133475" lvl="2" indent="-285750" defTabSz="1074738">
              <a:buFont typeface="+mj-lt"/>
              <a:buAutoNum type="romanLcPeriod"/>
            </a:pPr>
            <a:endParaRPr lang="en-GB" sz="1000" dirty="0" smtClean="0"/>
          </a:p>
          <a:p>
            <a:pPr marL="847725" lvl="2" indent="0" defTabSz="1074738">
              <a:buNone/>
            </a:pPr>
            <a:endParaRPr lang="en-GB" sz="1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57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sz="2800" b="1" dirty="0" err="1" smtClean="0"/>
              <a:t>Conclusioni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4375" lvl="0" indent="-352425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it-IT" sz="1800" dirty="0" smtClean="0"/>
              <a:t>Revisione </a:t>
            </a:r>
            <a:r>
              <a:rPr lang="it-IT" sz="1800" dirty="0"/>
              <a:t>del regolamento di esenzione </a:t>
            </a:r>
            <a:r>
              <a:rPr lang="it-IT" sz="1800" dirty="0" smtClean="0"/>
              <a:t>non necessaria prima </a:t>
            </a:r>
            <a:r>
              <a:rPr lang="it-IT" sz="1800" dirty="0"/>
              <a:t>della </a:t>
            </a:r>
            <a:r>
              <a:rPr lang="it-IT" sz="1800" dirty="0" smtClean="0"/>
              <a:t>scadenza </a:t>
            </a:r>
            <a:r>
              <a:rPr lang="it-IT" sz="1800" dirty="0"/>
              <a:t>(2022</a:t>
            </a:r>
            <a:r>
              <a:rPr lang="it-IT" sz="1800" dirty="0" smtClean="0"/>
              <a:t>)</a:t>
            </a:r>
          </a:p>
          <a:p>
            <a:pPr marL="361950" lvl="0" indent="0" eaLnBrk="1" hangingPunct="1">
              <a:spcBef>
                <a:spcPts val="0"/>
              </a:spcBef>
              <a:buClrTx/>
              <a:buNone/>
              <a:defRPr/>
            </a:pPr>
            <a:endParaRPr lang="en-GB" sz="1800" dirty="0"/>
          </a:p>
          <a:p>
            <a:pPr marL="714375" lvl="0" indent="-352425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it-IT" sz="1800" dirty="0" smtClean="0"/>
              <a:t>Applicazione mirata della </a:t>
            </a:r>
            <a:r>
              <a:rPr lang="it-IT" sz="1800" dirty="0"/>
              <a:t>normativa antitrust dell'UE sui mercati </a:t>
            </a:r>
            <a:r>
              <a:rPr lang="it-IT" sz="1800" dirty="0" smtClean="0"/>
              <a:t>online europei (indagini </a:t>
            </a:r>
            <a:r>
              <a:rPr lang="it-IT" sz="1800" dirty="0"/>
              <a:t>aperte </a:t>
            </a:r>
            <a:r>
              <a:rPr lang="it-IT" sz="1800" dirty="0" smtClean="0"/>
              <a:t>febbraio </a:t>
            </a:r>
            <a:r>
              <a:rPr lang="it-IT" sz="1800" dirty="0"/>
              <a:t>2017: focus RPM e restrizioni territoriali) </a:t>
            </a:r>
            <a:endParaRPr lang="en-GB" sz="1800" dirty="0"/>
          </a:p>
          <a:p>
            <a:pPr marL="361950" indent="0" eaLnBrk="1" hangingPunct="1">
              <a:spcBef>
                <a:spcPts val="0"/>
              </a:spcBef>
              <a:buClrTx/>
              <a:buNone/>
              <a:defRPr/>
            </a:pPr>
            <a:endParaRPr lang="fr-BE" sz="1800" dirty="0"/>
          </a:p>
          <a:p>
            <a:pPr marL="714375" indent="-352425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en-GB" sz="1800" dirty="0" err="1" smtClean="0"/>
              <a:t>Espandere</a:t>
            </a:r>
            <a:r>
              <a:rPr lang="en-GB" sz="1800" dirty="0" smtClean="0"/>
              <a:t> </a:t>
            </a:r>
            <a:r>
              <a:rPr lang="en-GB" sz="1800" dirty="0" err="1" smtClean="0"/>
              <a:t>il</a:t>
            </a:r>
            <a:r>
              <a:rPr lang="en-GB" sz="1800" dirty="0" smtClean="0"/>
              <a:t> d</a:t>
            </a:r>
            <a:r>
              <a:rPr lang="it-IT" sz="1800" dirty="0" err="1" smtClean="0"/>
              <a:t>ialogo</a:t>
            </a:r>
            <a:r>
              <a:rPr lang="it-IT" sz="1800" dirty="0" smtClean="0"/>
              <a:t> con autorità nazionali di concorrenza (al fine di ottenere un'applicazione coerente del diritto)</a:t>
            </a:r>
            <a:endParaRPr lang="en-GB" sz="1800" dirty="0" smtClean="0"/>
          </a:p>
          <a:p>
            <a:pPr marL="714375" indent="-352425"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Ø"/>
              <a:defRPr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036DD0-1994-45A4-A175-F5E004C3578E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23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93662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800" b="1" dirty="0" err="1" smtClean="0"/>
              <a:t>Contesto</a:t>
            </a:r>
            <a:r>
              <a:rPr lang="en-GB" sz="2800" b="1" dirty="0" smtClean="0"/>
              <a:t>: </a:t>
            </a:r>
            <a:r>
              <a:rPr lang="en-GB" sz="2800" b="1" dirty="0" err="1" smtClean="0"/>
              <a:t>Strategia</a:t>
            </a:r>
            <a:r>
              <a:rPr lang="en-GB" sz="2800" b="1" dirty="0" smtClean="0"/>
              <a:t> per </a:t>
            </a:r>
            <a:r>
              <a:rPr lang="en-GB" sz="2800" b="1" dirty="0" err="1" smtClean="0"/>
              <a:t>il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mercato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unico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digitale</a:t>
            </a:r>
            <a:r>
              <a:rPr lang="en-GB" sz="2800" b="1" dirty="0" smtClean="0"/>
              <a:t> (DSM)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176464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endParaRPr lang="en-GB" sz="2000" dirty="0" smtClean="0"/>
          </a:p>
          <a:p>
            <a:pPr marL="714375" lvl="1" indent="-352425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it-IT" sz="1800" dirty="0"/>
              <a:t>U</a:t>
            </a:r>
            <a:r>
              <a:rPr lang="it-IT" sz="1800" dirty="0" smtClean="0"/>
              <a:t>na delle principali </a:t>
            </a:r>
            <a:r>
              <a:rPr lang="it-IT" sz="1800" dirty="0"/>
              <a:t>priorità della </a:t>
            </a:r>
            <a:r>
              <a:rPr lang="it-IT" sz="1800" dirty="0" smtClean="0"/>
              <a:t>Commissione</a:t>
            </a:r>
            <a:r>
              <a:rPr lang="en-GB" sz="1800" dirty="0" smtClean="0"/>
              <a:t>, </a:t>
            </a:r>
            <a:r>
              <a:rPr lang="en-GB" sz="1800" dirty="0" err="1" smtClean="0"/>
              <a:t>adottata</a:t>
            </a:r>
            <a:r>
              <a:rPr lang="en-GB" sz="1800" dirty="0" smtClean="0"/>
              <a:t> </a:t>
            </a:r>
            <a:r>
              <a:rPr lang="en-GB" sz="1800" dirty="0" err="1" smtClean="0"/>
              <a:t>il</a:t>
            </a:r>
            <a:r>
              <a:rPr lang="en-GB" sz="1800" dirty="0" smtClean="0"/>
              <a:t> 6  </a:t>
            </a:r>
            <a:r>
              <a:rPr lang="en-GB" sz="1800" dirty="0" err="1" smtClean="0"/>
              <a:t>maggio</a:t>
            </a:r>
            <a:r>
              <a:rPr lang="en-GB" sz="1800" dirty="0" smtClean="0"/>
              <a:t> 2015</a:t>
            </a:r>
          </a:p>
          <a:p>
            <a:pPr marL="714375" lvl="1" indent="-352425">
              <a:buFont typeface="Wingdings" panose="05000000000000000000" pitchFamily="2" charset="2"/>
              <a:buChar char="v"/>
            </a:pPr>
            <a:endParaRPr lang="en-GB" sz="1800" dirty="0"/>
          </a:p>
          <a:p>
            <a:pPr marL="714375" lvl="1" indent="-352425">
              <a:buFont typeface="Wingdings" panose="05000000000000000000" pitchFamily="2" charset="2"/>
              <a:buChar char="Ø"/>
            </a:pPr>
            <a:r>
              <a:rPr lang="en-GB" sz="1800" dirty="0" err="1" smtClean="0"/>
              <a:t>Obiettivo</a:t>
            </a:r>
            <a:r>
              <a:rPr lang="en-GB" sz="1800" dirty="0" smtClean="0"/>
              <a:t>: </a:t>
            </a:r>
            <a:r>
              <a:rPr lang="en-GB" sz="1800" dirty="0" err="1" smtClean="0"/>
              <a:t>miglioramento</a:t>
            </a:r>
            <a:r>
              <a:rPr lang="en-GB" sz="1800" dirty="0" smtClean="0"/>
              <a:t> </a:t>
            </a:r>
            <a:r>
              <a:rPr lang="en-GB" sz="1800" dirty="0" err="1" smtClean="0"/>
              <a:t>delle</a:t>
            </a:r>
            <a:r>
              <a:rPr lang="en-GB" sz="1800" dirty="0" smtClean="0"/>
              <a:t> </a:t>
            </a:r>
            <a:r>
              <a:rPr lang="en-GB" sz="1800" dirty="0" err="1" smtClean="0"/>
              <a:t>condizioni</a:t>
            </a:r>
            <a:r>
              <a:rPr lang="en-GB" sz="1800" dirty="0" smtClean="0"/>
              <a:t> di </a:t>
            </a:r>
            <a:r>
              <a:rPr lang="en-GB" sz="1800" dirty="0" err="1" smtClean="0"/>
              <a:t>accesso</a:t>
            </a:r>
            <a:r>
              <a:rPr lang="en-GB" sz="1800" dirty="0" smtClean="0"/>
              <a:t> </a:t>
            </a:r>
            <a:r>
              <a:rPr lang="en-GB" sz="1800" dirty="0" err="1" smtClean="0"/>
              <a:t>ai</a:t>
            </a:r>
            <a:r>
              <a:rPr lang="en-GB" sz="1800" dirty="0" smtClean="0"/>
              <a:t> </a:t>
            </a:r>
            <a:r>
              <a:rPr lang="en-GB" sz="1800" dirty="0" err="1" smtClean="0"/>
              <a:t>beni</a:t>
            </a:r>
            <a:r>
              <a:rPr lang="en-GB" sz="1800" dirty="0" smtClean="0"/>
              <a:t> e </a:t>
            </a:r>
            <a:r>
              <a:rPr lang="en-GB" sz="1800" dirty="0" err="1" smtClean="0"/>
              <a:t>servizi</a:t>
            </a:r>
            <a:r>
              <a:rPr lang="en-GB" sz="1800" dirty="0" smtClean="0"/>
              <a:t> per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 err="1" smtClean="0"/>
              <a:t>consumatori</a:t>
            </a:r>
            <a:r>
              <a:rPr lang="en-GB" sz="1800" dirty="0" smtClean="0"/>
              <a:t> e le </a:t>
            </a:r>
            <a:r>
              <a:rPr lang="en-GB" sz="1800" dirty="0" err="1" smtClean="0"/>
              <a:t>imprese</a:t>
            </a:r>
            <a:r>
              <a:rPr lang="en-GB" sz="1800" dirty="0" smtClean="0"/>
              <a:t> </a:t>
            </a:r>
            <a:r>
              <a:rPr lang="en-GB" sz="1800" dirty="0" err="1" smtClean="0"/>
              <a:t>tramite</a:t>
            </a:r>
            <a:r>
              <a:rPr lang="en-GB" sz="1800" dirty="0" smtClean="0"/>
              <a:t> </a:t>
            </a:r>
            <a:r>
              <a:rPr lang="en-GB" sz="1800" dirty="0" err="1" smtClean="0"/>
              <a:t>il</a:t>
            </a:r>
            <a:r>
              <a:rPr lang="en-GB" sz="1800" dirty="0" smtClean="0"/>
              <a:t> </a:t>
            </a:r>
            <a:r>
              <a:rPr lang="en-GB" sz="1800" dirty="0" err="1" smtClean="0"/>
              <a:t>commercio</a:t>
            </a:r>
            <a:r>
              <a:rPr lang="en-GB" sz="1800" dirty="0" smtClean="0"/>
              <a:t> </a:t>
            </a:r>
            <a:r>
              <a:rPr lang="en-GB" sz="1800" dirty="0" err="1" smtClean="0"/>
              <a:t>elettronico</a:t>
            </a:r>
            <a:endParaRPr lang="en-GB" sz="1800" dirty="0" smtClean="0"/>
          </a:p>
          <a:p>
            <a:pPr marL="714375" lvl="1" indent="-352425">
              <a:buFont typeface="Wingdings" panose="05000000000000000000" pitchFamily="2" charset="2"/>
              <a:buChar char="v"/>
            </a:pPr>
            <a:endParaRPr lang="en-GB" sz="1800" dirty="0"/>
          </a:p>
          <a:p>
            <a:pPr marL="714375" lvl="1" indent="-352425">
              <a:buFont typeface="Wingdings" panose="05000000000000000000" pitchFamily="2" charset="2"/>
              <a:buChar char="Ø"/>
            </a:pPr>
            <a:r>
              <a:rPr lang="en-GB" sz="1800" dirty="0" err="1" smtClean="0"/>
              <a:t>Azioni</a:t>
            </a:r>
            <a:r>
              <a:rPr lang="en-GB" sz="1800" dirty="0" smtClean="0"/>
              <a:t>:</a:t>
            </a:r>
            <a:endParaRPr lang="en-GB" sz="1800" dirty="0"/>
          </a:p>
          <a:p>
            <a:pPr marL="1076325" lvl="2" indent="-361950">
              <a:buFont typeface="Arial" panose="020B0604020202020204" pitchFamily="34" charset="0"/>
              <a:buChar char="•"/>
            </a:pPr>
            <a:r>
              <a:rPr lang="en-GB" sz="1800" dirty="0" err="1" smtClean="0"/>
              <a:t>Proposte</a:t>
            </a:r>
            <a:r>
              <a:rPr lang="en-GB" sz="1800" dirty="0" smtClean="0"/>
              <a:t> legislative </a:t>
            </a:r>
            <a:r>
              <a:rPr lang="en-GB" sz="1800" dirty="0" smtClean="0">
                <a:sym typeface="Wingdings" panose="05000000000000000000" pitchFamily="2" charset="2"/>
              </a:rPr>
              <a:t> </a:t>
            </a:r>
            <a:r>
              <a:rPr lang="en-GB" sz="1800" dirty="0" err="1" smtClean="0">
                <a:sym typeface="Wingdings" panose="05000000000000000000" pitchFamily="2" charset="2"/>
              </a:rPr>
              <a:t>barriere</a:t>
            </a:r>
            <a:r>
              <a:rPr lang="en-GB" sz="1800" dirty="0" smtClean="0">
                <a:sym typeface="Wingdings" panose="05000000000000000000" pitchFamily="2" charset="2"/>
              </a:rPr>
              <a:t> </a:t>
            </a:r>
            <a:r>
              <a:rPr lang="en-GB" sz="1800" dirty="0" err="1" smtClean="0">
                <a:sym typeface="Wingdings" panose="05000000000000000000" pitchFamily="2" charset="2"/>
              </a:rPr>
              <a:t>regolatorie</a:t>
            </a:r>
            <a:endParaRPr lang="en-GB" sz="1800" dirty="0" smtClean="0">
              <a:sym typeface="Wingdings" panose="05000000000000000000" pitchFamily="2" charset="2"/>
            </a:endParaRPr>
          </a:p>
          <a:p>
            <a:pPr marL="1076325" lvl="2" indent="-361950">
              <a:buFont typeface="Arial" panose="020B0604020202020204" pitchFamily="34" charset="0"/>
              <a:buChar char="•"/>
            </a:pPr>
            <a:r>
              <a:rPr lang="it-IT" sz="1800" b="1" dirty="0" smtClean="0"/>
              <a:t>Completate dall'indagine settoriale</a:t>
            </a:r>
            <a:r>
              <a:rPr lang="en-GB" sz="1800" b="1" dirty="0" smtClean="0">
                <a:sym typeface="Wingdings" panose="05000000000000000000" pitchFamily="2" charset="2"/>
              </a:rPr>
              <a:t>  </a:t>
            </a:r>
            <a:r>
              <a:rPr lang="en-GB" sz="1800" b="1" dirty="0" err="1" smtClean="0">
                <a:sym typeface="Wingdings" panose="05000000000000000000" pitchFamily="2" charset="2"/>
              </a:rPr>
              <a:t>barriere</a:t>
            </a:r>
            <a:r>
              <a:rPr lang="en-GB" sz="1800" b="1" dirty="0" smtClean="0">
                <a:sym typeface="Wingdings" panose="05000000000000000000" pitchFamily="2" charset="2"/>
              </a:rPr>
              <a:t> </a:t>
            </a:r>
            <a:r>
              <a:rPr lang="en-GB" sz="1800" b="1" dirty="0" err="1" smtClean="0">
                <a:sym typeface="Wingdings" panose="05000000000000000000" pitchFamily="2" charset="2"/>
              </a:rPr>
              <a:t>erette</a:t>
            </a:r>
            <a:r>
              <a:rPr lang="en-GB" sz="1800" b="1" dirty="0" smtClean="0">
                <a:sym typeface="Wingdings" panose="05000000000000000000" pitchFamily="2" charset="2"/>
              </a:rPr>
              <a:t> da </a:t>
            </a:r>
            <a:r>
              <a:rPr lang="en-GB" sz="1800" b="1" dirty="0" err="1" smtClean="0">
                <a:sym typeface="Wingdings" panose="05000000000000000000" pitchFamily="2" charset="2"/>
              </a:rPr>
              <a:t>imprese</a:t>
            </a:r>
            <a:endParaRPr lang="en-GB" sz="1800" b="1" dirty="0"/>
          </a:p>
          <a:p>
            <a:pPr lvl="1">
              <a:buFont typeface="Wingdings" pitchFamily="2" charset="2"/>
              <a:buChar char="Ø"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lvl="1">
              <a:buNone/>
            </a:pPr>
            <a:endParaRPr lang="en-GB" dirty="0" smtClean="0"/>
          </a:p>
          <a:p>
            <a:pPr lvl="1">
              <a:buFont typeface="Wingdings" pitchFamily="2" charset="2"/>
              <a:buChar char="Ø"/>
            </a:pPr>
            <a:endParaRPr lang="en-GB" dirty="0" smtClean="0"/>
          </a:p>
          <a:p>
            <a:pPr lvl="2">
              <a:buFont typeface="Wingdings" pitchFamily="2" charset="2"/>
              <a:buChar char="Ø"/>
            </a:pPr>
            <a:endParaRPr lang="en-GB" dirty="0" smtClean="0"/>
          </a:p>
          <a:p>
            <a:pPr lvl="1">
              <a:buFont typeface="Wingdings" pitchFamily="2" charset="2"/>
              <a:buChar char="Ø"/>
            </a:pPr>
            <a:endParaRPr lang="en-GB" dirty="0" smtClean="0"/>
          </a:p>
          <a:p>
            <a:pPr lvl="1">
              <a:buFont typeface="Wingdings" pitchFamily="2" charset="2"/>
              <a:buChar char="Ø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CAA68DD5-EEC5-4B5D-B5CF-0DBAFB41270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41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936625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err="1" smtClean="0">
                <a:latin typeface="+mn-lt"/>
              </a:rPr>
              <a:t>Risultati</a:t>
            </a:r>
            <a:r>
              <a:rPr lang="en-GB" sz="2800" b="1" dirty="0" smtClean="0">
                <a:latin typeface="+mn-lt"/>
              </a:rPr>
              <a:t> </a:t>
            </a:r>
            <a:r>
              <a:rPr lang="en-GB" sz="2800" b="1" dirty="0" err="1" smtClean="0">
                <a:latin typeface="+mn-lt"/>
              </a:rPr>
              <a:t>indagine</a:t>
            </a:r>
            <a:r>
              <a:rPr lang="en-GB" sz="2800" b="1" dirty="0" smtClean="0">
                <a:latin typeface="+mn-lt"/>
              </a:rPr>
              <a:t> - </a:t>
            </a:r>
            <a:r>
              <a:rPr lang="en-GB" sz="2800" b="1" dirty="0" err="1" smtClean="0">
                <a:latin typeface="+mn-lt"/>
              </a:rPr>
              <a:t>beni</a:t>
            </a:r>
            <a:r>
              <a:rPr lang="en-GB" sz="2800" b="1" dirty="0" smtClean="0">
                <a:latin typeface="+mn-lt"/>
              </a:rPr>
              <a:t> di </a:t>
            </a:r>
            <a:r>
              <a:rPr lang="en-GB" sz="2800" b="1" dirty="0" err="1" smtClean="0">
                <a:latin typeface="+mn-lt"/>
              </a:rPr>
              <a:t>consumo</a:t>
            </a:r>
            <a:endParaRPr lang="en-GB" sz="2800" b="1" dirty="0" smtClean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104456"/>
          </a:xfrm>
        </p:spPr>
        <p:txBody>
          <a:bodyPr>
            <a:noAutofit/>
          </a:bodyPr>
          <a:lstStyle/>
          <a:p>
            <a:pPr lvl="1">
              <a:buFont typeface="Wingdings" panose="05000000000000000000" pitchFamily="2" charset="2"/>
              <a:buChar char="Ø"/>
              <a:defRPr/>
            </a:pPr>
            <a:r>
              <a:rPr lang="it-IT" sz="1400" dirty="0" smtClean="0">
                <a:solidFill>
                  <a:srgbClr val="000000"/>
                </a:solidFill>
              </a:rPr>
              <a:t>L'online porta una </a:t>
            </a:r>
            <a:r>
              <a:rPr lang="it-IT" sz="1400" dirty="0">
                <a:solidFill>
                  <a:srgbClr val="000000"/>
                </a:solidFill>
              </a:rPr>
              <a:t>maggiore trasparenza dei </a:t>
            </a:r>
            <a:r>
              <a:rPr lang="it-IT" sz="1400" dirty="0" smtClean="0">
                <a:solidFill>
                  <a:srgbClr val="000000"/>
                </a:solidFill>
              </a:rPr>
              <a:t>prezzi al dettaglio </a:t>
            </a:r>
            <a:r>
              <a:rPr lang="it-IT" sz="1400" dirty="0">
                <a:solidFill>
                  <a:srgbClr val="000000"/>
                </a:solidFill>
              </a:rPr>
              <a:t>e </a:t>
            </a:r>
            <a:r>
              <a:rPr lang="it-IT" sz="1400" dirty="0" smtClean="0">
                <a:solidFill>
                  <a:srgbClr val="000000"/>
                </a:solidFill>
              </a:rPr>
              <a:t>una maggiore concorrenza sui prezzi:</a:t>
            </a:r>
            <a:endParaRPr lang="it-IT" sz="14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0000"/>
                </a:solidFill>
              </a:rPr>
              <a:t>Ciò porta a prezzi tendenzialmente più </a:t>
            </a:r>
            <a:r>
              <a:rPr lang="it-IT" sz="1400" dirty="0">
                <a:solidFill>
                  <a:srgbClr val="000000"/>
                </a:solidFill>
              </a:rPr>
              <a:t>bassi per i </a:t>
            </a:r>
            <a:r>
              <a:rPr lang="it-IT" sz="1400" dirty="0" smtClean="0">
                <a:solidFill>
                  <a:srgbClr val="000000"/>
                </a:solidFill>
              </a:rPr>
              <a:t>clienti</a:t>
            </a:r>
          </a:p>
          <a:p>
            <a:pPr lvl="2">
              <a:buFont typeface="Wingdings" panose="05000000000000000000" pitchFamily="2" charset="2"/>
              <a:buChar char="Ø"/>
              <a:defRPr/>
            </a:pPr>
            <a:endParaRPr lang="it-IT" sz="140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it-IT" sz="1400" dirty="0" smtClean="0">
                <a:solidFill>
                  <a:srgbClr val="000000"/>
                </a:solidFill>
              </a:rPr>
              <a:t>La capacità </a:t>
            </a:r>
            <a:r>
              <a:rPr lang="it-IT" sz="1400" dirty="0">
                <a:solidFill>
                  <a:srgbClr val="000000"/>
                </a:solidFill>
              </a:rPr>
              <a:t>di monitorare i prezzi </a:t>
            </a:r>
            <a:r>
              <a:rPr lang="it-IT" sz="1400" dirty="0" smtClean="0">
                <a:solidFill>
                  <a:srgbClr val="000000"/>
                </a:solidFill>
              </a:rPr>
              <a:t>è aumentata esponenzialmente:</a:t>
            </a:r>
            <a:endParaRPr lang="it-IT" sz="14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rgbClr val="000000"/>
                </a:solidFill>
              </a:rPr>
              <a:t>I produttori possono monitorare </a:t>
            </a:r>
            <a:r>
              <a:rPr lang="it-IT" sz="1400" dirty="0" smtClean="0">
                <a:solidFill>
                  <a:srgbClr val="000000"/>
                </a:solidFill>
              </a:rPr>
              <a:t>i prezzi fissati dai </a:t>
            </a:r>
            <a:r>
              <a:rPr lang="it-IT" sz="1400" dirty="0">
                <a:solidFill>
                  <a:srgbClr val="000000"/>
                </a:solidFill>
              </a:rPr>
              <a:t>rivenditori</a:t>
            </a: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rgbClr val="000000"/>
                </a:solidFill>
              </a:rPr>
              <a:t>I rivenditori possono monitorare </a:t>
            </a:r>
            <a:r>
              <a:rPr lang="it-IT" sz="1400" dirty="0" smtClean="0">
                <a:solidFill>
                  <a:srgbClr val="000000"/>
                </a:solidFill>
              </a:rPr>
              <a:t>i prezzi </a:t>
            </a:r>
            <a:r>
              <a:rPr lang="it-IT" sz="1400" dirty="0">
                <a:solidFill>
                  <a:srgbClr val="000000"/>
                </a:solidFill>
              </a:rPr>
              <a:t>dei concorrenti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it-IT" sz="140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it-IT" sz="1400" dirty="0" smtClean="0">
                <a:solidFill>
                  <a:srgbClr val="000000"/>
                </a:solidFill>
              </a:rPr>
              <a:t>L'online ha avuto il seguente impatto </a:t>
            </a:r>
            <a:r>
              <a:rPr lang="it-IT" sz="1400" dirty="0">
                <a:solidFill>
                  <a:srgbClr val="000000"/>
                </a:solidFill>
              </a:rPr>
              <a:t>sulle strategie di distribuzione dei </a:t>
            </a:r>
            <a:r>
              <a:rPr lang="it-IT" sz="1400" dirty="0" smtClean="0">
                <a:solidFill>
                  <a:srgbClr val="000000"/>
                </a:solidFill>
              </a:rPr>
              <a:t>produttori: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endParaRPr lang="it-IT" sz="14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it-IT" sz="1400" dirty="0">
                <a:solidFill>
                  <a:srgbClr val="000000"/>
                </a:solidFill>
              </a:rPr>
              <a:t>Aumento </a:t>
            </a:r>
            <a:r>
              <a:rPr lang="it-IT" sz="1400" dirty="0" smtClean="0">
                <a:solidFill>
                  <a:srgbClr val="000000"/>
                </a:solidFill>
              </a:rPr>
              <a:t>della presenza </a:t>
            </a:r>
            <a:r>
              <a:rPr lang="it-IT" sz="1400" dirty="0">
                <a:solidFill>
                  <a:srgbClr val="000000"/>
                </a:solidFill>
              </a:rPr>
              <a:t>dei </a:t>
            </a:r>
            <a:r>
              <a:rPr lang="it-IT" sz="1400" dirty="0" smtClean="0">
                <a:solidFill>
                  <a:srgbClr val="000000"/>
                </a:solidFill>
              </a:rPr>
              <a:t>produttori nella </a:t>
            </a:r>
            <a:r>
              <a:rPr lang="it-IT" sz="1400" dirty="0">
                <a:solidFill>
                  <a:srgbClr val="000000"/>
                </a:solidFill>
              </a:rPr>
              <a:t>vendita al </a:t>
            </a:r>
            <a:r>
              <a:rPr lang="it-IT" sz="1400" dirty="0" smtClean="0">
                <a:solidFill>
                  <a:srgbClr val="000000"/>
                </a:solidFill>
              </a:rPr>
              <a:t>dettaglio </a:t>
            </a:r>
            <a:endParaRPr lang="it-IT" sz="14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0000"/>
                </a:solidFill>
              </a:rPr>
              <a:t>Maggior ricorso alla distribuzione selettiva </a:t>
            </a:r>
            <a:endParaRPr lang="it-IT" sz="14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  <a:defRPr/>
            </a:pPr>
            <a:r>
              <a:rPr lang="it-IT" sz="1400" dirty="0" smtClean="0">
                <a:solidFill>
                  <a:srgbClr val="000000"/>
                </a:solidFill>
              </a:rPr>
              <a:t>Maggior </a:t>
            </a:r>
            <a:r>
              <a:rPr lang="it-IT" sz="1400" dirty="0">
                <a:solidFill>
                  <a:srgbClr val="000000"/>
                </a:solidFill>
              </a:rPr>
              <a:t>ricorso alle restrizioni </a:t>
            </a:r>
            <a:r>
              <a:rPr lang="it-IT" sz="1400" dirty="0" smtClean="0">
                <a:solidFill>
                  <a:srgbClr val="000000"/>
                </a:solidFill>
              </a:rPr>
              <a:t>verticali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9E4E6E54-0C59-4216-A884-47BF026FF6F3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83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2" y="1196975"/>
            <a:ext cx="8424167" cy="936625"/>
          </a:xfrm>
        </p:spPr>
        <p:txBody>
          <a:bodyPr/>
          <a:lstStyle/>
          <a:p>
            <a:pPr algn="ctr"/>
            <a:r>
              <a:rPr lang="en-GB" sz="2800" b="1" dirty="0" err="1" smtClean="0"/>
              <a:t>Effetti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trasparenza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prezzi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6237312"/>
            <a:ext cx="7200799" cy="201166"/>
          </a:xfrm>
        </p:spPr>
        <p:txBody>
          <a:bodyPr/>
          <a:lstStyle/>
          <a:p>
            <a:pPr marL="85725" lvl="2" indent="0" algn="ctr" defTabSz="1074738">
              <a:buNone/>
            </a:pPr>
            <a:r>
              <a:rPr lang="en-GB" sz="1000" b="1" dirty="0" err="1" smtClean="0"/>
              <a:t>Frequenza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delle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variazioni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prezzo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riportate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dai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dettaglianti</a:t>
            </a:r>
            <a:endParaRPr lang="en-GB" sz="1000" dirty="0"/>
          </a:p>
          <a:p>
            <a:pPr marL="85725" lvl="2" indent="0" defTabSz="1074738">
              <a:buNone/>
            </a:pPr>
            <a:endParaRPr lang="en-GB" sz="1000" b="1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16833"/>
            <a:ext cx="5256584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87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648072"/>
          </a:xfrm>
        </p:spPr>
        <p:txBody>
          <a:bodyPr/>
          <a:lstStyle/>
          <a:p>
            <a:pPr lvl="1" algn="ctr">
              <a:spcAft>
                <a:spcPts val="600"/>
              </a:spcAft>
            </a:pPr>
            <a:r>
              <a:rPr lang="en-GB" sz="2800" b="1" dirty="0" err="1">
                <a:latin typeface="+mj-lt"/>
              </a:rPr>
              <a:t>Monitoraggio</a:t>
            </a:r>
            <a:r>
              <a:rPr lang="en-GB" sz="2800" b="1" dirty="0">
                <a:latin typeface="+mj-lt"/>
              </a:rPr>
              <a:t> </a:t>
            </a:r>
            <a:r>
              <a:rPr lang="en-GB" sz="2800" b="1" dirty="0" err="1">
                <a:latin typeface="+mj-lt"/>
              </a:rPr>
              <a:t>prezzi</a:t>
            </a:r>
            <a:r>
              <a:rPr lang="en-GB" sz="2800" b="1" dirty="0">
                <a:latin typeface="+mj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036DD0-1994-45A4-A175-F5E004C3578E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7504" y="1988840"/>
            <a:ext cx="8928992" cy="4176464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it-IT" sz="1600" dirty="0" smtClean="0"/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 smtClean="0"/>
              <a:t>~ il 50</a:t>
            </a:r>
            <a:r>
              <a:rPr lang="it-IT" sz="1600" dirty="0"/>
              <a:t>% dei </a:t>
            </a:r>
            <a:r>
              <a:rPr lang="it-IT" sz="1600" dirty="0" smtClean="0"/>
              <a:t>dettaglianti monitora </a:t>
            </a:r>
            <a:r>
              <a:rPr lang="it-IT" sz="1600" dirty="0"/>
              <a:t>i prezzi online </a:t>
            </a:r>
            <a:r>
              <a:rPr lang="it-IT" sz="1600" dirty="0" smtClean="0"/>
              <a:t>dei propri concorrenti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smtClean="0"/>
              <a:t>~ il 70</a:t>
            </a:r>
            <a:r>
              <a:rPr lang="it-IT" sz="1600" dirty="0"/>
              <a:t>% di </a:t>
            </a:r>
            <a:r>
              <a:rPr lang="it-IT" sz="1600" dirty="0" smtClean="0"/>
              <a:t>questi utilizzano </a:t>
            </a:r>
            <a:r>
              <a:rPr lang="it-IT" sz="1600" dirty="0"/>
              <a:t>(anche) </a:t>
            </a:r>
            <a:r>
              <a:rPr lang="it-IT" sz="1600" dirty="0" smtClean="0"/>
              <a:t>software per monitorare i prezzi 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600" dirty="0" smtClean="0"/>
              <a:t>alcuni dettaglianti aggiustano i </a:t>
            </a:r>
            <a:r>
              <a:rPr lang="it-IT" sz="1600" dirty="0"/>
              <a:t>propri prezzi </a:t>
            </a:r>
            <a:r>
              <a:rPr lang="it-IT" sz="1600" dirty="0" smtClean="0"/>
              <a:t>in automatico</a:t>
            </a:r>
          </a:p>
          <a:p>
            <a:pPr lvl="2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it-IT" sz="1600" dirty="0"/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/>
              <a:t>~ </a:t>
            </a:r>
            <a:r>
              <a:rPr lang="it-IT" sz="1600" dirty="0" smtClean="0"/>
              <a:t>il 30</a:t>
            </a:r>
            <a:r>
              <a:rPr lang="it-IT" sz="1600" dirty="0"/>
              <a:t>% dei produttori </a:t>
            </a:r>
            <a:r>
              <a:rPr lang="it-IT" sz="1600" dirty="0" smtClean="0"/>
              <a:t>monitora </a:t>
            </a:r>
            <a:r>
              <a:rPr lang="it-IT" sz="1600" dirty="0"/>
              <a:t>sistematicamente </a:t>
            </a:r>
            <a:r>
              <a:rPr lang="it-IT" sz="1600" dirty="0" smtClean="0"/>
              <a:t>i prezzi </a:t>
            </a:r>
            <a:r>
              <a:rPr lang="it-IT" sz="1600" dirty="0"/>
              <a:t>al dettaglio </a:t>
            </a:r>
            <a:r>
              <a:rPr lang="it-IT" sz="1600" dirty="0" smtClean="0"/>
              <a:t>dei </a:t>
            </a:r>
            <a:r>
              <a:rPr lang="it-IT" sz="1600" dirty="0"/>
              <a:t>loro prodotti venduti online </a:t>
            </a:r>
            <a:r>
              <a:rPr lang="it-IT" sz="1600" dirty="0" smtClean="0"/>
              <a:t>da </a:t>
            </a:r>
            <a:r>
              <a:rPr lang="it-IT" sz="1600" dirty="0"/>
              <a:t>distributori </a:t>
            </a:r>
            <a:r>
              <a:rPr lang="it-IT" sz="1600" dirty="0" smtClean="0"/>
              <a:t>indipendenti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 smtClean="0"/>
              <a:t>~ il 70% di questi controlla manualmente i prezzi mentre ~ il 40% utilizza (anche) software  </a:t>
            </a:r>
          </a:p>
        </p:txBody>
      </p:sp>
    </p:spTree>
    <p:extLst>
      <p:ext uri="{BB962C8B-B14F-4D97-AF65-F5344CB8AC3E}">
        <p14:creationId xmlns:p14="http://schemas.microsoft.com/office/powerpoint/2010/main" val="121481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 algn="ctr">
              <a:spcAft>
                <a:spcPts val="600"/>
              </a:spcAft>
            </a:pP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it-IT" sz="2800" b="1" dirty="0">
                <a:solidFill>
                  <a:srgbClr val="000000"/>
                </a:solidFill>
              </a:rPr>
              <a:t>Aumento della presenza dei produttori nella vendita al dettaglio </a:t>
            </a:r>
            <a:r>
              <a:rPr lang="en-GB" sz="2800" b="1" dirty="0" smtClean="0"/>
              <a:t> </a:t>
            </a:r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036DD0-1994-45A4-A175-F5E004C3578E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424936" cy="3888432"/>
          </a:xfrm>
        </p:spPr>
        <p:txBody>
          <a:bodyPr/>
          <a:lstStyle/>
          <a:p>
            <a:pPr marL="914400" lvl="2" indent="0">
              <a:spcAft>
                <a:spcPts val="600"/>
              </a:spcAft>
              <a:buNone/>
            </a:pPr>
            <a:endParaRPr lang="en-GB" u="sng" dirty="0" smtClean="0"/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fr-BE" sz="1800" dirty="0" smtClean="0"/>
          </a:p>
          <a:p>
            <a:pPr marL="714375" lvl="2" indent="-352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0000"/>
                </a:solidFill>
              </a:rPr>
              <a:t>Aumento della presenza dei produttori nella vendita al dettaglio (il 64% ha aperto un proprio negozio online negli ultimi 10 </a:t>
            </a:r>
            <a:r>
              <a:rPr lang="it-IT" sz="1800" dirty="0" smtClean="0">
                <a:solidFill>
                  <a:srgbClr val="000000"/>
                </a:solidFill>
              </a:rPr>
              <a:t>anni)</a:t>
            </a:r>
          </a:p>
          <a:p>
            <a:pPr marL="714375" lvl="2" indent="-352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0000"/>
              </a:solidFill>
            </a:endParaRPr>
          </a:p>
          <a:p>
            <a:pPr marL="714375" lvl="2" indent="-352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BE" sz="1800" dirty="0" smtClean="0"/>
              <a:t>I </a:t>
            </a:r>
            <a:r>
              <a:rPr lang="fr-BE" sz="1800" dirty="0" err="1" smtClean="0"/>
              <a:t>produttori</a:t>
            </a:r>
            <a:r>
              <a:rPr lang="fr-BE" sz="1800" dirty="0" smtClean="0"/>
              <a:t> </a:t>
            </a:r>
            <a:r>
              <a:rPr lang="fr-BE" sz="1800" dirty="0" err="1" smtClean="0"/>
              <a:t>integrandosi</a:t>
            </a:r>
            <a:r>
              <a:rPr lang="fr-BE" sz="1800" dirty="0" smtClean="0"/>
              <a:t> </a:t>
            </a:r>
            <a:r>
              <a:rPr lang="fr-BE" sz="1800" dirty="0" err="1" smtClean="0"/>
              <a:t>verticalmente</a:t>
            </a:r>
            <a:r>
              <a:rPr lang="fr-BE" sz="1800" dirty="0" smtClean="0"/>
              <a:t> </a:t>
            </a:r>
            <a:r>
              <a:rPr lang="fr-BE" sz="1800" dirty="0" err="1" smtClean="0"/>
              <a:t>entrano</a:t>
            </a:r>
            <a:r>
              <a:rPr lang="fr-BE" sz="1800" dirty="0" smtClean="0"/>
              <a:t> in </a:t>
            </a:r>
            <a:r>
              <a:rPr lang="fr-BE" sz="1800" dirty="0" err="1" smtClean="0"/>
              <a:t>concorrenza</a:t>
            </a:r>
            <a:r>
              <a:rPr lang="fr-BE" sz="1800" dirty="0" smtClean="0"/>
              <a:t> con i </a:t>
            </a:r>
            <a:r>
              <a:rPr lang="fr-BE" sz="1800" dirty="0" err="1" smtClean="0"/>
              <a:t>propri</a:t>
            </a:r>
            <a:r>
              <a:rPr lang="fr-BE" sz="1800" dirty="0" smtClean="0"/>
              <a:t> </a:t>
            </a:r>
            <a:r>
              <a:rPr lang="fr-BE" sz="1800" dirty="0" err="1" smtClean="0"/>
              <a:t>distributori</a:t>
            </a:r>
            <a:r>
              <a:rPr lang="fr-BE" sz="1800" dirty="0"/>
              <a:t> </a:t>
            </a:r>
            <a:r>
              <a:rPr lang="fr-BE" sz="1800" dirty="0" smtClean="0"/>
              <a:t>(online) </a:t>
            </a:r>
            <a:endParaRPr lang="fr-BE" sz="1800" dirty="0"/>
          </a:p>
          <a:p>
            <a:pPr marL="714375" lvl="2" indent="-352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fr-BE" sz="1800" dirty="0" smtClean="0"/>
          </a:p>
          <a:p>
            <a:pPr marL="714375" lvl="2" indent="-352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 err="1" smtClean="0"/>
              <a:t>Potenziali</a:t>
            </a:r>
            <a:r>
              <a:rPr lang="en-GB" sz="1800" dirty="0" smtClean="0"/>
              <a:t> </a:t>
            </a:r>
            <a:r>
              <a:rPr lang="en-GB" sz="1800" dirty="0" err="1" smtClean="0"/>
              <a:t>rischi</a:t>
            </a:r>
            <a:r>
              <a:rPr lang="en-GB" sz="1800" dirty="0"/>
              <a:t>:</a:t>
            </a:r>
            <a:r>
              <a:rPr lang="en-GB" sz="1800" dirty="0" smtClean="0"/>
              <a:t> </a:t>
            </a:r>
            <a:r>
              <a:rPr lang="en-GB" sz="1800" dirty="0" err="1" smtClean="0"/>
              <a:t>scambio</a:t>
            </a:r>
            <a:r>
              <a:rPr lang="en-GB" sz="1800" dirty="0" smtClean="0"/>
              <a:t> di </a:t>
            </a:r>
            <a:r>
              <a:rPr lang="en-GB" sz="1800" dirty="0" err="1" smtClean="0"/>
              <a:t>informazioni</a:t>
            </a:r>
            <a:r>
              <a:rPr lang="en-GB" sz="1800" dirty="0" smtClean="0"/>
              <a:t> </a:t>
            </a:r>
            <a:r>
              <a:rPr lang="en-GB" sz="1800" dirty="0" err="1" smtClean="0"/>
              <a:t>sensibili</a:t>
            </a:r>
            <a:r>
              <a:rPr lang="en-GB" sz="2800" dirty="0"/>
              <a:t/>
            </a:r>
            <a:br>
              <a:rPr lang="en-GB" sz="2800" dirty="0"/>
            </a:br>
            <a:endParaRPr lang="en-GB" sz="2800" dirty="0"/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5485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1151905"/>
          </a:xfrm>
        </p:spPr>
        <p:txBody>
          <a:bodyPr/>
          <a:lstStyle/>
          <a:p>
            <a:pPr lvl="1" algn="ctr"/>
            <a:r>
              <a:rPr lang="en-GB" b="1" dirty="0" smtClean="0"/>
              <a:t> </a:t>
            </a:r>
            <a:r>
              <a:rPr lang="en-GB" b="1" dirty="0" err="1" smtClean="0"/>
              <a:t>Distribuzione</a:t>
            </a:r>
            <a:r>
              <a:rPr lang="en-GB" b="1" dirty="0" smtClean="0"/>
              <a:t> </a:t>
            </a:r>
            <a:r>
              <a:rPr lang="en-GB" b="1" dirty="0" err="1" smtClean="0"/>
              <a:t>s</a:t>
            </a:r>
            <a:r>
              <a:rPr lang="en-GB" sz="2800" b="1" dirty="0" err="1" smtClean="0"/>
              <a:t>elettiva</a:t>
            </a:r>
            <a:r>
              <a:rPr lang="en-GB" sz="2800" b="1" dirty="0" smtClean="0"/>
              <a:t> </a:t>
            </a:r>
            <a:r>
              <a:rPr lang="en-GB" sz="2400" b="1" dirty="0"/>
              <a:t/>
            </a:r>
            <a:br>
              <a:rPr lang="en-GB" sz="2400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endParaRPr lang="en-GB" sz="1800" dirty="0" smtClean="0"/>
          </a:p>
          <a:p>
            <a:pPr marL="714375" lvl="2" indent="-35242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 smtClean="0"/>
              <a:t>Non </a:t>
            </a:r>
            <a:r>
              <a:rPr lang="en-GB" sz="1800" dirty="0" err="1" smtClean="0"/>
              <a:t>problematica</a:t>
            </a:r>
            <a:r>
              <a:rPr lang="en-GB" sz="1800" dirty="0" smtClean="0"/>
              <a:t> di per </a:t>
            </a:r>
            <a:r>
              <a:rPr lang="en-GB" sz="1800" dirty="0" err="1" smtClean="0"/>
              <a:t>sé</a:t>
            </a:r>
            <a:r>
              <a:rPr lang="en-GB" sz="1800" dirty="0" smtClean="0"/>
              <a:t>: </a:t>
            </a:r>
            <a:r>
              <a:rPr lang="en-GB" sz="1800" dirty="0" err="1" smtClean="0"/>
              <a:t>aumento</a:t>
            </a:r>
            <a:r>
              <a:rPr lang="en-GB" sz="1800" dirty="0" smtClean="0"/>
              <a:t> </a:t>
            </a:r>
            <a:r>
              <a:rPr lang="en-GB" sz="1800" dirty="0" err="1" smtClean="0"/>
              <a:t>della</a:t>
            </a:r>
            <a:r>
              <a:rPr lang="en-GB" sz="1800" dirty="0" smtClean="0"/>
              <a:t> </a:t>
            </a:r>
            <a:r>
              <a:rPr lang="en-GB" sz="1800" dirty="0" err="1" smtClean="0"/>
              <a:t>concorrenza</a:t>
            </a:r>
            <a:r>
              <a:rPr lang="en-GB" sz="1800" dirty="0" smtClean="0"/>
              <a:t> </a:t>
            </a:r>
            <a:r>
              <a:rPr lang="en-GB" sz="1800" dirty="0" err="1" smtClean="0"/>
              <a:t>basata</a:t>
            </a:r>
            <a:r>
              <a:rPr lang="en-GB" sz="1800" dirty="0" smtClean="0"/>
              <a:t> </a:t>
            </a:r>
            <a:r>
              <a:rPr lang="en-GB" sz="1800" dirty="0" err="1" smtClean="0"/>
              <a:t>su</a:t>
            </a:r>
            <a:r>
              <a:rPr lang="en-GB" sz="1800" dirty="0" smtClean="0"/>
              <a:t> </a:t>
            </a:r>
            <a:r>
              <a:rPr lang="en-GB" sz="1800" dirty="0" err="1" smtClean="0"/>
              <a:t>parametri</a:t>
            </a:r>
            <a:r>
              <a:rPr lang="en-GB" sz="1800" dirty="0" smtClean="0"/>
              <a:t> </a:t>
            </a:r>
            <a:r>
              <a:rPr lang="en-GB" sz="1800" dirty="0" err="1" smtClean="0"/>
              <a:t>diversi</a:t>
            </a:r>
            <a:r>
              <a:rPr lang="en-GB" sz="1800" dirty="0" smtClean="0"/>
              <a:t> dal </a:t>
            </a:r>
            <a:r>
              <a:rPr lang="en-GB" sz="1800" dirty="0" err="1" smtClean="0"/>
              <a:t>prezzo</a:t>
            </a:r>
            <a:r>
              <a:rPr lang="fr-BE" sz="1800" dirty="0" smtClean="0"/>
              <a:t> (</a:t>
            </a:r>
            <a:r>
              <a:rPr lang="fr-BE" sz="1800" dirty="0" err="1" smtClean="0"/>
              <a:t>immagine</a:t>
            </a:r>
            <a:r>
              <a:rPr lang="fr-BE" sz="1800" dirty="0" smtClean="0"/>
              <a:t> </a:t>
            </a:r>
            <a:r>
              <a:rPr lang="fr-BE" sz="1800" dirty="0" err="1" smtClean="0"/>
              <a:t>del</a:t>
            </a:r>
            <a:r>
              <a:rPr lang="fr-BE" sz="1800" dirty="0" smtClean="0"/>
              <a:t> </a:t>
            </a:r>
            <a:r>
              <a:rPr lang="fr-BE" sz="1800" dirty="0" err="1" smtClean="0"/>
              <a:t>marchio</a:t>
            </a:r>
            <a:r>
              <a:rPr lang="fr-BE" sz="1800" dirty="0" smtClean="0"/>
              <a:t> e </a:t>
            </a:r>
            <a:r>
              <a:rPr lang="fr-BE" sz="1800" dirty="0" err="1" smtClean="0"/>
              <a:t>qualità</a:t>
            </a:r>
            <a:r>
              <a:rPr lang="fr-BE" sz="1800" dirty="0" smtClean="0"/>
              <a:t> </a:t>
            </a:r>
            <a:r>
              <a:rPr lang="fr-BE" sz="1800" dirty="0" err="1" smtClean="0"/>
              <a:t>della</a:t>
            </a:r>
            <a:r>
              <a:rPr lang="fr-BE" sz="1800" dirty="0" smtClean="0"/>
              <a:t> </a:t>
            </a:r>
            <a:r>
              <a:rPr lang="fr-BE" sz="1800" dirty="0" err="1" smtClean="0"/>
              <a:t>distribuzione</a:t>
            </a:r>
            <a:r>
              <a:rPr lang="fr-BE" sz="1800" dirty="0" smtClean="0"/>
              <a:t>)</a:t>
            </a:r>
          </a:p>
          <a:p>
            <a:pPr lvl="1"/>
            <a:r>
              <a:rPr lang="it-IT" sz="1800" dirty="0"/>
              <a:t>No </a:t>
            </a:r>
            <a:r>
              <a:rPr lang="it-IT" sz="1800" dirty="0" smtClean="0"/>
              <a:t>a modifiche </a:t>
            </a:r>
            <a:r>
              <a:rPr lang="it-IT" sz="1800" dirty="0"/>
              <a:t>dell’approccio generale della Commissione agli accordi di distribuzione </a:t>
            </a:r>
            <a:r>
              <a:rPr lang="it-IT" sz="1800" dirty="0" smtClean="0"/>
              <a:t>selettiva, </a:t>
            </a:r>
            <a:r>
              <a:rPr lang="it-IT" sz="1800" dirty="0"/>
              <a:t>qualitativa e </a:t>
            </a:r>
            <a:r>
              <a:rPr lang="it-IT" sz="1800" dirty="0" smtClean="0"/>
              <a:t>quantitativa, </a:t>
            </a:r>
            <a:r>
              <a:rPr lang="it-IT" sz="1800" dirty="0"/>
              <a:t>come definiti nel r</a:t>
            </a:r>
            <a:r>
              <a:rPr lang="it-IT" sz="1800" dirty="0" smtClean="0"/>
              <a:t>egolamento </a:t>
            </a:r>
            <a:r>
              <a:rPr lang="it-IT" sz="1800" dirty="0"/>
              <a:t>di esenzione </a:t>
            </a:r>
            <a:endParaRPr lang="en-GB" sz="1800" dirty="0"/>
          </a:p>
          <a:p>
            <a:pPr lvl="1"/>
            <a:r>
              <a:rPr lang="it-IT" sz="1800" b="1" dirty="0" smtClean="0"/>
              <a:t>MA</a:t>
            </a:r>
            <a:r>
              <a:rPr lang="it-IT" sz="1800" dirty="0" smtClean="0"/>
              <a:t> restrizioni fondamentali sono </a:t>
            </a:r>
            <a:r>
              <a:rPr lang="it-IT" sz="1800" dirty="0"/>
              <a:t>vietate e alcune clausole in casi specifici potrebbero sollevare dei problemi </a:t>
            </a:r>
            <a:r>
              <a:rPr lang="it-IT" sz="1800" dirty="0" smtClean="0"/>
              <a:t>(clausole </a:t>
            </a:r>
            <a:r>
              <a:rPr lang="it-IT" sz="1800" dirty="0"/>
              <a:t>"</a:t>
            </a:r>
            <a:r>
              <a:rPr lang="it-IT" sz="1800" dirty="0" err="1"/>
              <a:t>brick</a:t>
            </a:r>
            <a:r>
              <a:rPr lang="it-IT" sz="1800" dirty="0"/>
              <a:t>-and-</a:t>
            </a:r>
            <a:r>
              <a:rPr lang="it-IT" sz="1800" dirty="0" err="1"/>
              <a:t>mortar</a:t>
            </a:r>
            <a:r>
              <a:rPr lang="it-IT" sz="1800" dirty="0"/>
              <a:t>") </a:t>
            </a:r>
            <a:endParaRPr lang="en-GB" sz="1800" dirty="0"/>
          </a:p>
          <a:p>
            <a:pPr marL="714375" lvl="2" indent="-35242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fr-BE" sz="1800" dirty="0" smtClean="0"/>
          </a:p>
          <a:p>
            <a:pPr marL="36195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BE" sz="1800" dirty="0" smtClean="0"/>
              <a:t> </a:t>
            </a:r>
          </a:p>
          <a:p>
            <a:pPr marL="714375" lvl="2" indent="-352425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036DD0-1994-45A4-A175-F5E004C3578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5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2" y="1196975"/>
            <a:ext cx="8424167" cy="936625"/>
          </a:xfrm>
        </p:spPr>
        <p:txBody>
          <a:bodyPr/>
          <a:lstStyle/>
          <a:p>
            <a:pPr algn="ctr"/>
            <a:r>
              <a:rPr lang="en-GB" sz="2800" b="1" dirty="0" err="1" smtClean="0"/>
              <a:t>Restrizioni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verticali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fld id="{7C74A3D3-55B3-40F1-89D3-8DD911369B4E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71600" y="6237312"/>
            <a:ext cx="7200799" cy="201166"/>
          </a:xfrm>
        </p:spPr>
        <p:txBody>
          <a:bodyPr/>
          <a:lstStyle/>
          <a:p>
            <a:pPr marL="85725" lvl="2" indent="0" defTabSz="1074738">
              <a:buNone/>
            </a:pPr>
            <a:r>
              <a:rPr lang="en-GB" sz="1000" b="1" dirty="0" err="1" smtClean="0"/>
              <a:t>Percentuali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dettaglianti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che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riportano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l'esistenza</a:t>
            </a:r>
            <a:r>
              <a:rPr lang="en-GB" sz="1000" b="1" dirty="0" smtClean="0"/>
              <a:t> di </a:t>
            </a:r>
            <a:r>
              <a:rPr lang="en-GB" sz="1000" b="1" dirty="0" err="1" smtClean="0"/>
              <a:t>restrizioni</a:t>
            </a:r>
            <a:r>
              <a:rPr lang="en-GB" sz="1000" b="1" dirty="0" smtClean="0"/>
              <a:t> 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417111"/>
              </p:ext>
            </p:extLst>
          </p:nvPr>
        </p:nvGraphicFramePr>
        <p:xfrm>
          <a:off x="899592" y="1844824"/>
          <a:ext cx="7200900" cy="4410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19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412776"/>
            <a:ext cx="8229600" cy="720824"/>
          </a:xfrm>
        </p:spPr>
        <p:txBody>
          <a:bodyPr/>
          <a:lstStyle/>
          <a:p>
            <a:pPr algn="ctr"/>
            <a:r>
              <a:rPr lang="it-IT" sz="2800" b="1" dirty="0" smtClean="0"/>
              <a:t>Restrizioni </a:t>
            </a:r>
            <a:r>
              <a:rPr lang="it-IT" sz="2800" b="1" dirty="0"/>
              <a:t>alle vendite </a:t>
            </a:r>
            <a:r>
              <a:rPr lang="it-IT" sz="2800" b="1" dirty="0" smtClean="0"/>
              <a:t>online</a:t>
            </a:r>
            <a:r>
              <a:rPr lang="fr-BE" dirty="0"/>
              <a:t/>
            </a:r>
            <a:br>
              <a:rPr lang="fr-BE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  <a:defRPr/>
            </a:pPr>
            <a:endParaRPr lang="en-GB" sz="1400" b="1" dirty="0" smtClean="0">
              <a:solidFill>
                <a:srgbClr val="000000"/>
              </a:solidFill>
            </a:endParaRPr>
          </a:p>
          <a:p>
            <a:pPr marL="714375" lvl="1" indent="-352425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1600" b="1" dirty="0" smtClean="0"/>
              <a:t>Non </a:t>
            </a:r>
            <a:r>
              <a:rPr lang="it-IT" sz="1600" b="1" dirty="0"/>
              <a:t>tutte le restrizioni contrattuali </a:t>
            </a:r>
            <a:r>
              <a:rPr lang="it-IT" sz="1600" b="1" dirty="0" smtClean="0"/>
              <a:t>che incidono negativamente sulle </a:t>
            </a:r>
            <a:r>
              <a:rPr lang="it-IT" sz="1600" b="1" dirty="0"/>
              <a:t>vendite online </a:t>
            </a:r>
            <a:r>
              <a:rPr lang="it-IT" sz="1600" b="1" dirty="0" smtClean="0"/>
              <a:t>sono considerate restrizioni fondamentali (cd restrizioni hardcore) </a:t>
            </a:r>
            <a:endParaRPr lang="en-GB" sz="1600" dirty="0" smtClean="0">
              <a:solidFill>
                <a:srgbClr val="000000"/>
              </a:solidFill>
            </a:endParaRPr>
          </a:p>
          <a:p>
            <a:pPr marL="714375" lvl="1" indent="-352425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 marL="714375" lvl="1" indent="-352425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1400" b="1" dirty="0"/>
              <a:t>Divieto </a:t>
            </a:r>
            <a:r>
              <a:rPr lang="it-IT" sz="1400" b="1" dirty="0" smtClean="0"/>
              <a:t>assoluto </a:t>
            </a:r>
            <a:r>
              <a:rPr lang="it-IT" sz="1400" b="1" dirty="0"/>
              <a:t>di vendere via internet </a:t>
            </a:r>
            <a:r>
              <a:rPr lang="en-GB" sz="1400" dirty="0" smtClean="0">
                <a:solidFill>
                  <a:srgbClr val="000000"/>
                </a:solidFill>
              </a:rPr>
              <a:t>(Pierre Fabre)</a:t>
            </a: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1400" u="sng" dirty="0" err="1" smtClean="0">
                <a:solidFill>
                  <a:srgbClr val="000000"/>
                </a:solidFill>
              </a:rPr>
              <a:t>Restrizione</a:t>
            </a:r>
            <a:r>
              <a:rPr lang="en-GB" sz="1400" u="sng" dirty="0" smtClean="0">
                <a:solidFill>
                  <a:srgbClr val="000000"/>
                </a:solidFill>
              </a:rPr>
              <a:t> </a:t>
            </a:r>
            <a:r>
              <a:rPr lang="en-GB" sz="1400" u="sng" dirty="0" err="1" smtClean="0">
                <a:solidFill>
                  <a:srgbClr val="000000"/>
                </a:solidFill>
              </a:rPr>
              <a:t>fondamentale</a:t>
            </a:r>
            <a:r>
              <a:rPr lang="en-GB" sz="1400" u="sng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ai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sensi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err="1" smtClean="0">
                <a:solidFill>
                  <a:srgbClr val="000000"/>
                </a:solidFill>
              </a:rPr>
              <a:t>dell'articolo</a:t>
            </a:r>
            <a:r>
              <a:rPr lang="en-GB" sz="1400" dirty="0" smtClean="0">
                <a:solidFill>
                  <a:srgbClr val="000000"/>
                </a:solidFill>
              </a:rPr>
              <a:t> 4 b) e c) VBER</a:t>
            </a: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GB" sz="1400" b="1" dirty="0">
              <a:solidFill>
                <a:srgbClr val="000000"/>
              </a:solidFill>
            </a:endParaRPr>
          </a:p>
          <a:p>
            <a:pPr marL="676275" lvl="1" indent="-3619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it-IT" sz="1400" b="1" dirty="0"/>
              <a:t>Divieto di vendere su </a:t>
            </a:r>
            <a:r>
              <a:rPr lang="it-IT" sz="1400" b="1" dirty="0" smtClean="0"/>
              <a:t>piattaforme (cd </a:t>
            </a:r>
            <a:r>
              <a:rPr lang="it-IT" sz="1400" b="1" dirty="0" err="1" smtClean="0"/>
              <a:t>marketplaces</a:t>
            </a:r>
            <a:r>
              <a:rPr lang="it-IT" sz="1400" b="1" dirty="0" smtClean="0"/>
              <a:t>)</a:t>
            </a:r>
            <a:endParaRPr lang="de-DE" sz="1400" dirty="0" smtClean="0">
              <a:solidFill>
                <a:srgbClr val="000000"/>
              </a:solidFill>
            </a:endParaRP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/>
              <a:t>Non è restrizione fondamentale come in </a:t>
            </a:r>
            <a:r>
              <a:rPr lang="it-IT" sz="1600" i="1" dirty="0" smtClean="0"/>
              <a:t>Pierre </a:t>
            </a:r>
            <a:r>
              <a:rPr lang="it-IT" sz="1600" i="1" dirty="0" err="1" smtClean="0"/>
              <a:t>Fabbre</a:t>
            </a:r>
            <a:endParaRPr lang="en-US" sz="1600" i="1" dirty="0" smtClean="0">
              <a:solidFill>
                <a:srgbClr val="000000"/>
              </a:solidFill>
            </a:endParaRP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/>
              <a:t>Non ha l'effetto </a:t>
            </a:r>
            <a:r>
              <a:rPr lang="it-IT" sz="1600" dirty="0"/>
              <a:t>di eliminare </a:t>
            </a:r>
            <a:r>
              <a:rPr lang="it-IT" sz="1600" dirty="0" smtClean="0"/>
              <a:t>internet </a:t>
            </a:r>
            <a:r>
              <a:rPr lang="it-IT" sz="1600" dirty="0"/>
              <a:t>come canale di </a:t>
            </a:r>
            <a:r>
              <a:rPr lang="it-IT" sz="1600" dirty="0" smtClean="0"/>
              <a:t>distribuzione</a:t>
            </a:r>
            <a:r>
              <a:rPr lang="it-IT" sz="1600" dirty="0"/>
              <a:t> </a:t>
            </a:r>
            <a:r>
              <a:rPr lang="it-IT" sz="1600" dirty="0" smtClean="0"/>
              <a:t>– il </a:t>
            </a:r>
            <a:r>
              <a:rPr lang="it-IT" sz="1600" b="1" dirty="0" smtClean="0"/>
              <a:t>proprio negozio online rimane il </a:t>
            </a:r>
            <a:r>
              <a:rPr lang="it-IT" sz="1600" b="1" dirty="0"/>
              <a:t>più importante canale di distribuzione online </a:t>
            </a:r>
            <a:endParaRPr lang="en-GB" sz="1600" b="1" dirty="0">
              <a:solidFill>
                <a:srgbClr val="000000"/>
              </a:solidFill>
            </a:endParaRP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600" dirty="0" err="1" smtClean="0">
                <a:solidFill>
                  <a:srgbClr val="000000"/>
                </a:solidFill>
              </a:rPr>
              <a:t>Importanza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</a:rPr>
              <a:t>dei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</a:rPr>
              <a:t>marketplaces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</a:rPr>
              <a:t>varia</a:t>
            </a:r>
            <a:r>
              <a:rPr lang="de-DE" sz="1600" dirty="0" smtClean="0">
                <a:solidFill>
                  <a:srgbClr val="000000"/>
                </a:solidFill>
              </a:rPr>
              <a:t> per </a:t>
            </a:r>
            <a:r>
              <a:rPr lang="de-DE" sz="1600" dirty="0" err="1" smtClean="0">
                <a:solidFill>
                  <a:srgbClr val="000000"/>
                </a:solidFill>
              </a:rPr>
              <a:t>Stato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err="1">
                <a:solidFill>
                  <a:srgbClr val="000000"/>
                </a:solidFill>
              </a:rPr>
              <a:t>m</a:t>
            </a:r>
            <a:r>
              <a:rPr lang="de-DE" sz="1600" dirty="0" err="1" smtClean="0">
                <a:solidFill>
                  <a:srgbClr val="000000"/>
                </a:solidFill>
              </a:rPr>
              <a:t>embro</a:t>
            </a:r>
            <a:r>
              <a:rPr lang="de-DE" sz="1600" dirty="0" smtClean="0">
                <a:solidFill>
                  <a:srgbClr val="000000"/>
                </a:solidFill>
              </a:rPr>
              <a:t> e per </a:t>
            </a:r>
            <a:r>
              <a:rPr lang="de-DE" sz="1600" dirty="0" err="1" smtClean="0">
                <a:solidFill>
                  <a:srgbClr val="000000"/>
                </a:solidFill>
              </a:rPr>
              <a:t>categoria</a:t>
            </a:r>
            <a:r>
              <a:rPr lang="de-DE" sz="1600" dirty="0" smtClean="0">
                <a:solidFill>
                  <a:srgbClr val="000000"/>
                </a:solidFill>
              </a:rPr>
              <a:t> di </a:t>
            </a:r>
            <a:r>
              <a:rPr lang="de-DE" sz="1600" dirty="0" err="1" smtClean="0">
                <a:solidFill>
                  <a:srgbClr val="000000"/>
                </a:solidFill>
              </a:rPr>
              <a:t>prodotti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endParaRPr lang="de-DE" sz="1600" dirty="0">
              <a:solidFill>
                <a:srgbClr val="000000"/>
              </a:solidFill>
            </a:endParaRP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600" dirty="0" smtClean="0">
                <a:solidFill>
                  <a:srgbClr val="000000"/>
                </a:solidFill>
              </a:rPr>
              <a:t>Se </a:t>
            </a:r>
            <a:r>
              <a:rPr lang="de-DE" sz="1600" dirty="0" err="1" smtClean="0">
                <a:solidFill>
                  <a:srgbClr val="000000"/>
                </a:solidFill>
              </a:rPr>
              <a:t>problematico</a:t>
            </a:r>
            <a:r>
              <a:rPr lang="de-DE" sz="1600" dirty="0" smtClean="0">
                <a:solidFill>
                  <a:srgbClr val="000000"/>
                </a:solidFill>
              </a:rPr>
              <a:t>, </a:t>
            </a:r>
            <a:r>
              <a:rPr lang="de-DE" sz="1600" dirty="0" err="1" smtClean="0">
                <a:solidFill>
                  <a:srgbClr val="000000"/>
                </a:solidFill>
              </a:rPr>
              <a:t>possibilità</a:t>
            </a:r>
            <a:r>
              <a:rPr lang="de-DE" sz="1600" dirty="0" smtClean="0">
                <a:solidFill>
                  <a:srgbClr val="000000"/>
                </a:solidFill>
              </a:rPr>
              <a:t> di </a:t>
            </a:r>
            <a:r>
              <a:rPr lang="it-IT" sz="1600" dirty="0" smtClean="0"/>
              <a:t>revoca del </a:t>
            </a:r>
            <a:r>
              <a:rPr lang="it-IT" sz="1600" dirty="0"/>
              <a:t>beneficio dell’applicazione del regolamento di esenzione 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</a:p>
          <a:p>
            <a:pPr marL="1076325" lvl="2" indent="-3619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solidFill>
                  <a:srgbClr val="000000"/>
                </a:solidFill>
              </a:rPr>
              <a:t>Guida</a:t>
            </a:r>
            <a:r>
              <a:rPr lang="de-DE" sz="1600" b="1" dirty="0" smtClean="0">
                <a:solidFill>
                  <a:srgbClr val="000000"/>
                </a:solidFill>
              </a:rPr>
              <a:t> </a:t>
            </a:r>
            <a:r>
              <a:rPr lang="de-DE" sz="1600" b="1" dirty="0" err="1" smtClean="0">
                <a:solidFill>
                  <a:srgbClr val="000000"/>
                </a:solidFill>
              </a:rPr>
              <a:t>attesa</a:t>
            </a:r>
            <a:r>
              <a:rPr lang="de-DE" sz="1600" b="1" dirty="0" smtClean="0">
                <a:solidFill>
                  <a:srgbClr val="000000"/>
                </a:solidFill>
              </a:rPr>
              <a:t> da Coty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036DD0-1994-45A4-A175-F5E004C3578E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1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4221</TotalTime>
  <Words>834</Words>
  <Application>Microsoft Office PowerPoint</Application>
  <PresentationFormat>On-screen Show (4:3)</PresentationFormat>
  <Paragraphs>147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L'inchiesta settoriale  sul commercio elettronico</vt:lpstr>
      <vt:lpstr>Contesto: Strategia per il mercato unico digitale (DSM)</vt:lpstr>
      <vt:lpstr>Risultati indagine - beni di consumo</vt:lpstr>
      <vt:lpstr>Effetti trasparenza prezzi</vt:lpstr>
      <vt:lpstr>Monitoraggio prezzi </vt:lpstr>
      <vt:lpstr> Aumento della presenza dei produttori nella vendita al dettaglio  </vt:lpstr>
      <vt:lpstr> Distribuzione selettiva  </vt:lpstr>
      <vt:lpstr>Restrizioni verticali</vt:lpstr>
      <vt:lpstr>Restrizioni alle vendite online </vt:lpstr>
      <vt:lpstr>Importanza dei marketplaces</vt:lpstr>
      <vt:lpstr>Risultati indagine – Contenuti digitali </vt:lpstr>
      <vt:lpstr>Bundling diritti online e offline </vt:lpstr>
      <vt:lpstr>Durata degli accordi di licenza</vt:lpstr>
      <vt:lpstr>Esclusive territoriali</vt:lpstr>
      <vt:lpstr>Geoblocking su base contrattuale</vt:lpstr>
      <vt:lpstr>Linee di intervento della Commissione sul geoblocking</vt:lpstr>
      <vt:lpstr>Conclusioni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visual identity</dc:title>
  <dc:creator>MEIC Tihana (COMP)</dc:creator>
  <cp:lastModifiedBy>BACCHIO Sara (COMP)</cp:lastModifiedBy>
  <cp:revision>399</cp:revision>
  <cp:lastPrinted>2015-09-18T09:06:24Z</cp:lastPrinted>
  <dcterms:created xsi:type="dcterms:W3CDTF">2011-10-28T10:25:18Z</dcterms:created>
  <dcterms:modified xsi:type="dcterms:W3CDTF">2017-05-23T18:49:13Z</dcterms:modified>
</cp:coreProperties>
</file>