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1" r:id="rId2"/>
    <p:sldId id="336" r:id="rId3"/>
    <p:sldId id="324" r:id="rId4"/>
    <p:sldId id="341" r:id="rId5"/>
    <p:sldId id="322" r:id="rId6"/>
    <p:sldId id="327" r:id="rId7"/>
    <p:sldId id="328" r:id="rId8"/>
    <p:sldId id="339" r:id="rId9"/>
    <p:sldId id="329" r:id="rId10"/>
    <p:sldId id="330" r:id="rId11"/>
    <p:sldId id="331" r:id="rId12"/>
    <p:sldId id="337" r:id="rId13"/>
    <p:sldId id="332" r:id="rId14"/>
    <p:sldId id="333" r:id="rId15"/>
    <p:sldId id="338" r:id="rId16"/>
  </p:sldIdLst>
  <p:sldSz cx="12192000" cy="6858000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95" userDrawn="1">
          <p15:clr>
            <a:srgbClr val="A4A3A4"/>
          </p15:clr>
        </p15:guide>
        <p15:guide id="2" orient="horz" pos="1050" userDrawn="1">
          <p15:clr>
            <a:srgbClr val="A4A3A4"/>
          </p15:clr>
        </p15:guide>
        <p15:guide id="3" orient="horz" pos="3685" userDrawn="1">
          <p15:clr>
            <a:srgbClr val="A4A3A4"/>
          </p15:clr>
        </p15:guide>
        <p15:guide id="4" pos="1283" userDrawn="1">
          <p15:clr>
            <a:srgbClr val="A4A3A4"/>
          </p15:clr>
        </p15:guide>
        <p15:guide id="5" pos="6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3092B"/>
    <a:srgbClr val="FED517"/>
    <a:srgbClr val="008CC8"/>
    <a:srgbClr val="505150"/>
    <a:srgbClr val="D84829"/>
    <a:srgbClr val="E27222"/>
    <a:srgbClr val="828381"/>
    <a:srgbClr val="00AA78"/>
    <a:srgbClr val="003796"/>
    <a:srgbClr val="5A237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55" autoAdjust="0"/>
    <p:restoredTop sz="97041" autoAdjust="0"/>
  </p:normalViewPr>
  <p:slideViewPr>
    <p:cSldViewPr snapToGrid="0" snapToObjects="1">
      <p:cViewPr varScale="1">
        <p:scale>
          <a:sx n="83" d="100"/>
          <a:sy n="83" d="100"/>
        </p:scale>
        <p:origin x="-90" y="-570"/>
      </p:cViewPr>
      <p:guideLst>
        <p:guide orient="horz" pos="295"/>
        <p:guide orient="horz" pos="1050"/>
        <p:guide orient="horz" pos="3685"/>
        <p:guide pos="1283"/>
        <p:guide pos="6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 showGuides="1"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>
              <a:latin typeface="Garamond" panose="02020404030301010803" pitchFamily="18" charset="0"/>
            </a:endParaRPr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8B448-518C-5A45-9C7C-D1E79DAC02F5}" type="datetimeFigureOut">
              <a:rPr lang="it-IT" smtClean="0">
                <a:latin typeface="Garamond" panose="02020404030301010803" pitchFamily="18" charset="0"/>
              </a:rPr>
              <a:pPr/>
              <a:t>05/06/2017</a:t>
            </a:fld>
            <a:endParaRPr lang="it-IT" dirty="0">
              <a:latin typeface="Garamond" panose="02020404030301010803" pitchFamily="18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>
              <a:latin typeface="Garamond" panose="02020404030301010803" pitchFamily="18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B5378-F67B-D04C-9188-B91D4488DD30}" type="slidenum">
              <a:rPr lang="it-IT" smtClean="0">
                <a:latin typeface="Garamond" panose="02020404030301010803" pitchFamily="18" charset="0"/>
              </a:rPr>
              <a:pPr/>
              <a:t>‹N›</a:t>
            </a:fld>
            <a:endParaRPr lang="it-IT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6587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aramond" panose="02020404030301010803" pitchFamily="18" charset="0"/>
              </a:defRPr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fld id="{4808160E-5370-EF40-BA51-A8D4969BF466}" type="datetimeFigureOut">
              <a:rPr lang="it-IT" smtClean="0"/>
              <a:pPr/>
              <a:t>05/06/2017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aramond" panose="02020404030301010803" pitchFamily="18" charset="0"/>
              </a:defRPr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fld id="{04F8BB82-7145-5A45-9245-519D303EB198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8354645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8BB82-7145-5A45-9245-519D303EB198}" type="slidenum">
              <a:rPr lang="it-IT" smtClean="0"/>
              <a:pPr/>
              <a:t>14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630372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2036233" y="1665384"/>
            <a:ext cx="8809568" cy="644765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100000"/>
              </a:lnSpc>
              <a:defRPr sz="4800">
                <a:latin typeface="Garamond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it-IT" sz="4800" dirty="0">
                <a:latin typeface="Garamond"/>
                <a:cs typeface="Garamond"/>
              </a:rPr>
              <a:t>Titolo principale</a:t>
            </a:r>
            <a:endParaRPr lang="it-IT" sz="3600" dirty="0">
              <a:latin typeface="Garamond"/>
              <a:cs typeface="Garamond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2036233" y="2314912"/>
            <a:ext cx="8809568" cy="51435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80000"/>
              </a:lnSpc>
            </a:pPr>
            <a:r>
              <a:rPr lang="it-IT" sz="3600" dirty="0">
                <a:latin typeface="Garamond"/>
                <a:cs typeface="Garamond"/>
              </a:rPr>
              <a:t>Eventuale sottotitolo</a:t>
            </a:r>
            <a:endParaRPr lang="it-IT" sz="2000" dirty="0">
              <a:latin typeface="Garamond"/>
              <a:cs typeface="Garamond"/>
            </a:endParaRPr>
          </a:p>
        </p:txBody>
      </p:sp>
      <p:pic>
        <p:nvPicPr>
          <p:cNvPr id="7" name="Immagin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47628" y="6392837"/>
            <a:ext cx="2367901" cy="245294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2036233" y="2958652"/>
            <a:ext cx="8809568" cy="525852"/>
          </a:xfrm>
        </p:spPr>
        <p:txBody>
          <a:bodyPr>
            <a:noAutofit/>
          </a:bodyPr>
          <a:lstStyle>
            <a:lvl2pPr marL="0" indent="0">
              <a:buNone/>
              <a:defRPr/>
            </a:lvl2pPr>
          </a:lstStyle>
          <a:p>
            <a:pPr>
              <a:lnSpc>
                <a:spcPct val="80000"/>
              </a:lnSpc>
            </a:pPr>
            <a:r>
              <a:rPr lang="it-IT" sz="2000" dirty="0">
                <a:latin typeface="Garamond"/>
                <a:cs typeface="Garamond"/>
              </a:rPr>
              <a:t>Luogo. Data</a:t>
            </a:r>
          </a:p>
        </p:txBody>
      </p:sp>
    </p:spTree>
    <p:extLst>
      <p:ext uri="{BB962C8B-B14F-4D97-AF65-F5344CB8AC3E}">
        <p14:creationId xmlns:p14="http://schemas.microsoft.com/office/powerpoint/2010/main" xmlns="" val="2447944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Titolo Slide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</p:spTree>
    <p:extLst>
      <p:ext uri="{BB962C8B-B14F-4D97-AF65-F5344CB8AC3E}">
        <p14:creationId xmlns:p14="http://schemas.microsoft.com/office/powerpoint/2010/main" xmlns="" val="313407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403747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029937" y="1876849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via </a:t>
            </a:r>
            <a:r>
              <a:rPr lang="it-IT" sz="1200" dirty="0" err="1">
                <a:solidFill>
                  <a:prstClr val="black"/>
                </a:solidFill>
                <a:latin typeface="Garamond" pitchFamily="18" charset="0"/>
              </a:rPr>
              <a:t>Barozzi</a:t>
            </a: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 1, 20122 Milano</a:t>
            </a:r>
            <a:br>
              <a:rPr lang="it-IT" sz="1200" dirty="0">
                <a:solidFill>
                  <a:prstClr val="black"/>
                </a:solidFill>
                <a:latin typeface="Garamond" pitchFamily="18" charset="0"/>
              </a:rPr>
            </a:b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+39 02 771131 t.</a:t>
            </a:r>
          </a:p>
          <a:p>
            <a:endParaRPr lang="en-US" sz="1200" dirty="0">
              <a:solidFill>
                <a:prstClr val="black"/>
              </a:solidFill>
              <a:latin typeface="Garamond" pitchFamily="18" charset="0"/>
            </a:endParaRPr>
          </a:p>
          <a:p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via Vittoria Colonna 39, 00193 Roma</a:t>
            </a:r>
            <a:br>
              <a:rPr lang="it-IT" sz="1200" dirty="0">
                <a:solidFill>
                  <a:prstClr val="black"/>
                </a:solidFill>
                <a:latin typeface="Garamond" pitchFamily="18" charset="0"/>
              </a:rPr>
            </a:b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+39 06 845511 t.</a:t>
            </a:r>
          </a:p>
          <a:p>
            <a:endParaRPr lang="en-US" sz="1200" dirty="0">
              <a:solidFill>
                <a:prstClr val="black"/>
              </a:solidFill>
              <a:latin typeface="Garamond" pitchFamily="18" charset="0"/>
            </a:endParaRPr>
          </a:p>
          <a:p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via delle Casaccie 1, 16121 Genova</a:t>
            </a:r>
            <a:br>
              <a:rPr lang="it-IT" sz="1200" dirty="0">
                <a:solidFill>
                  <a:prstClr val="black"/>
                </a:solidFill>
                <a:latin typeface="Garamond" pitchFamily="18" charset="0"/>
              </a:rPr>
            </a:b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+39 010 84621 t.</a:t>
            </a:r>
          </a:p>
          <a:p>
            <a:endParaRPr lang="en-US" sz="1200" dirty="0">
              <a:solidFill>
                <a:prstClr val="black"/>
              </a:solidFill>
              <a:latin typeface="Garamond" pitchFamily="18" charset="0"/>
            </a:endParaRPr>
          </a:p>
          <a:p>
            <a:r>
              <a:rPr lang="en-GB" sz="1200" dirty="0">
                <a:solidFill>
                  <a:prstClr val="black"/>
                </a:solidFill>
                <a:latin typeface="Garamond" pitchFamily="18" charset="0"/>
              </a:rPr>
              <a:t>Square de Meeûs 40, 1000 Brussels</a:t>
            </a:r>
            <a:br>
              <a:rPr lang="en-GB" sz="1200" dirty="0">
                <a:solidFill>
                  <a:prstClr val="black"/>
                </a:solidFill>
                <a:latin typeface="Garamond" pitchFamily="18" charset="0"/>
              </a:rPr>
            </a:br>
            <a:r>
              <a:rPr lang="en-GB" sz="1200" dirty="0">
                <a:solidFill>
                  <a:prstClr val="black"/>
                </a:solidFill>
                <a:latin typeface="Garamond" pitchFamily="18" charset="0"/>
              </a:rPr>
              <a:t>+32 2 5520070 t.</a:t>
            </a:r>
            <a:br>
              <a:rPr lang="en-GB" sz="1200" dirty="0">
                <a:solidFill>
                  <a:prstClr val="black"/>
                </a:solidFill>
                <a:latin typeface="Garamond" pitchFamily="18" charset="0"/>
              </a:rPr>
            </a:br>
            <a:endParaRPr lang="en-GB" sz="1200" dirty="0">
              <a:solidFill>
                <a:prstClr val="black"/>
              </a:solidFill>
              <a:latin typeface="Garamond" pitchFamily="18" charset="0"/>
            </a:endParaRPr>
          </a:p>
          <a:p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30 Cannon Street , EC4M 6XH London</a:t>
            </a:r>
            <a:br>
              <a:rPr lang="it-IT" sz="1200" dirty="0">
                <a:solidFill>
                  <a:prstClr val="black"/>
                </a:solidFill>
                <a:latin typeface="Garamond" pitchFamily="18" charset="0"/>
              </a:rPr>
            </a:b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+44 20 76536888 t.</a:t>
            </a:r>
          </a:p>
          <a:p>
            <a:endParaRPr lang="it-IT" sz="1200" dirty="0">
              <a:solidFill>
                <a:prstClr val="black"/>
              </a:solidFill>
              <a:latin typeface="Garamond" pitchFamily="18" charset="0"/>
            </a:endParaRPr>
          </a:p>
          <a:p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in </a:t>
            </a:r>
            <a:r>
              <a:rPr lang="it-IT" sz="1200" dirty="0" err="1">
                <a:solidFill>
                  <a:prstClr val="black"/>
                </a:solidFill>
                <a:latin typeface="Garamond" pitchFamily="18" charset="0"/>
              </a:rPr>
              <a:t>cooperation</a:t>
            </a: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 with </a:t>
            </a:r>
            <a:r>
              <a:rPr lang="it-IT" sz="1200" dirty="0" err="1">
                <a:solidFill>
                  <a:prstClr val="black"/>
                </a:solidFill>
                <a:latin typeface="Garamond" pitchFamily="18" charset="0"/>
              </a:rPr>
              <a:t>Kosheri</a:t>
            </a: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, </a:t>
            </a:r>
            <a:r>
              <a:rPr lang="it-IT" sz="1200" dirty="0" err="1">
                <a:solidFill>
                  <a:prstClr val="black"/>
                </a:solidFill>
                <a:latin typeface="Garamond" pitchFamily="18" charset="0"/>
              </a:rPr>
              <a:t>Rashed</a:t>
            </a: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 &amp; Riad</a:t>
            </a:r>
          </a:p>
          <a:p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16A, </a:t>
            </a:r>
            <a:r>
              <a:rPr lang="it-IT" sz="1200" dirty="0" err="1">
                <a:solidFill>
                  <a:prstClr val="black"/>
                </a:solidFill>
                <a:latin typeface="Garamond" pitchFamily="18" charset="0"/>
              </a:rPr>
              <a:t>Maamal</a:t>
            </a: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 </a:t>
            </a:r>
            <a:r>
              <a:rPr lang="it-IT" sz="1200" dirty="0" err="1">
                <a:solidFill>
                  <a:prstClr val="black"/>
                </a:solidFill>
                <a:latin typeface="Garamond" pitchFamily="18" charset="0"/>
              </a:rPr>
              <a:t>El</a:t>
            </a: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 </a:t>
            </a:r>
            <a:r>
              <a:rPr lang="it-IT" sz="1200" dirty="0" err="1">
                <a:solidFill>
                  <a:prstClr val="black"/>
                </a:solidFill>
                <a:latin typeface="Garamond" pitchFamily="18" charset="0"/>
              </a:rPr>
              <a:t>Sokkar</a:t>
            </a: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 St. Garden City Cairo</a:t>
            </a:r>
          </a:p>
          <a:p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+202 27371195 t.</a:t>
            </a:r>
          </a:p>
          <a:p>
            <a:endParaRPr lang="it-IT" sz="1200" dirty="0">
              <a:solidFill>
                <a:prstClr val="black"/>
              </a:solidFill>
              <a:latin typeface="Garamond" pitchFamily="18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Garamond" pitchFamily="18" charset="0"/>
              </a:rPr>
              <a:t>in cooperation with </a:t>
            </a:r>
            <a:r>
              <a:rPr lang="en-US" sz="1200" dirty="0" err="1">
                <a:solidFill>
                  <a:prstClr val="black"/>
                </a:solidFill>
                <a:latin typeface="Garamond" pitchFamily="18" charset="0"/>
              </a:rPr>
              <a:t>Teshome</a:t>
            </a:r>
            <a:r>
              <a:rPr lang="en-US" sz="1200" dirty="0">
                <a:solidFill>
                  <a:prstClr val="black"/>
                </a:solidFill>
                <a:latin typeface="Garamond" pitchFamily="18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Garamond" pitchFamily="18" charset="0"/>
              </a:rPr>
              <a:t>Gabre</a:t>
            </a:r>
            <a:r>
              <a:rPr lang="en-US" sz="1200" dirty="0">
                <a:solidFill>
                  <a:prstClr val="black"/>
                </a:solidFill>
                <a:latin typeface="Garamond" pitchFamily="18" charset="0"/>
              </a:rPr>
              <a:t>-Mariam </a:t>
            </a:r>
            <a:r>
              <a:rPr lang="en-US" sz="1200" dirty="0" err="1">
                <a:solidFill>
                  <a:prstClr val="black"/>
                </a:solidFill>
                <a:latin typeface="Garamond" pitchFamily="18" charset="0"/>
              </a:rPr>
              <a:t>Bokan</a:t>
            </a:r>
            <a:r>
              <a:rPr lang="en-US" sz="1200" dirty="0">
                <a:solidFill>
                  <a:prstClr val="black"/>
                </a:solidFill>
                <a:latin typeface="Garamond" pitchFamily="18" charset="0"/>
              </a:rPr>
              <a:t>   </a:t>
            </a:r>
          </a:p>
          <a:p>
            <a:r>
              <a:rPr lang="en-US" sz="1200" dirty="0">
                <a:solidFill>
                  <a:prstClr val="black"/>
                </a:solidFill>
                <a:latin typeface="Garamond" pitchFamily="18" charset="0"/>
              </a:rPr>
              <a:t>Park Lane Towers, </a:t>
            </a:r>
            <a:r>
              <a:rPr lang="en-US" sz="1200" dirty="0" err="1">
                <a:solidFill>
                  <a:prstClr val="black"/>
                </a:solidFill>
                <a:latin typeface="Garamond" pitchFamily="18" charset="0"/>
              </a:rPr>
              <a:t>Kebele</a:t>
            </a:r>
            <a:r>
              <a:rPr lang="en-US" sz="1200" dirty="0">
                <a:solidFill>
                  <a:prstClr val="black"/>
                </a:solidFill>
                <a:latin typeface="Garamond" pitchFamily="18" charset="0"/>
              </a:rPr>
              <a:t> 03/05, Bole Sub-City, Addis Ababa</a:t>
            </a:r>
          </a:p>
          <a:p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+251 0948298345 t.</a:t>
            </a:r>
          </a:p>
          <a:p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/>
            </a:r>
            <a:br>
              <a:rPr lang="it-IT" sz="1200" dirty="0">
                <a:solidFill>
                  <a:prstClr val="black"/>
                </a:solidFill>
                <a:latin typeface="Garamond" pitchFamily="18" charset="0"/>
              </a:rPr>
            </a:br>
            <a:r>
              <a:rPr lang="it-IT" sz="1200" dirty="0">
                <a:solidFill>
                  <a:prstClr val="black"/>
                </a:solidFill>
                <a:latin typeface="Garamond" pitchFamily="18" charset="0"/>
              </a:rPr>
              <a:t>belex.com</a:t>
            </a:r>
            <a:endParaRPr lang="en-US" sz="1200" dirty="0">
              <a:solidFill>
                <a:prstClr val="black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7876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senza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036234" y="1166151"/>
            <a:ext cx="7966529" cy="445968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10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987"/>
            <a:ext cx="8808000" cy="338709"/>
          </a:xfrm>
        </p:spPr>
        <p:txBody>
          <a:bodyPr/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9389920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97583" y="1166150"/>
            <a:ext cx="11584248" cy="4860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10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987"/>
            <a:ext cx="8808000" cy="338709"/>
          </a:xfrm>
        </p:spPr>
        <p:txBody>
          <a:bodyPr/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24665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 sot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036234" y="1661545"/>
            <a:ext cx="6029055" cy="33694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2036233" y="5188458"/>
            <a:ext cx="6029055" cy="117292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rial" panose="020B0604020202020204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Didascalia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10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987"/>
            <a:ext cx="8808000" cy="338709"/>
          </a:xfrm>
        </p:spPr>
        <p:txBody>
          <a:bodyPr/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042659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 late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2029683" y="1666876"/>
            <a:ext cx="3988605" cy="4183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Picture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16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6279113" y="1666876"/>
            <a:ext cx="3840000" cy="41830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rial" panose="020B0604020202020204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Didascalia</a:t>
            </a:r>
          </a:p>
        </p:txBody>
      </p:sp>
      <p:sp>
        <p:nvSpPr>
          <p:cNvPr id="8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987"/>
            <a:ext cx="8808000" cy="338709"/>
          </a:xfrm>
        </p:spPr>
        <p:txBody>
          <a:bodyPr/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6868800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uti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2029683" y="1666876"/>
            <a:ext cx="3988605" cy="221773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Picture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16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2036234" y="3982586"/>
            <a:ext cx="3988605" cy="186735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rial" panose="020B0604020202020204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Didascalia</a:t>
            </a:r>
          </a:p>
        </p:txBody>
      </p:sp>
      <p:sp>
        <p:nvSpPr>
          <p:cNvPr id="13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6131683" y="1666876"/>
            <a:ext cx="3988605" cy="221773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Picture</a:t>
            </a:r>
          </a:p>
        </p:txBody>
      </p:sp>
      <p:sp>
        <p:nvSpPr>
          <p:cNvPr id="14" name="Segnaposto testo 3"/>
          <p:cNvSpPr>
            <a:spLocks noGrp="1"/>
          </p:cNvSpPr>
          <p:nvPr>
            <p:ph type="body" sz="half" idx="15" hasCustomPrompt="1"/>
          </p:nvPr>
        </p:nvSpPr>
        <p:spPr>
          <a:xfrm>
            <a:off x="6131683" y="3982586"/>
            <a:ext cx="3988605" cy="186735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rial" panose="020B0604020202020204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Didascalia</a:t>
            </a:r>
          </a:p>
        </p:txBody>
      </p:sp>
      <p:sp>
        <p:nvSpPr>
          <p:cNvPr id="12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987"/>
            <a:ext cx="8808000" cy="338709"/>
          </a:xfrm>
        </p:spPr>
        <p:txBody>
          <a:bodyPr/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4527827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uti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2029683" y="1665289"/>
            <a:ext cx="2559352" cy="173858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Picture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16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2036234" y="3614469"/>
            <a:ext cx="2552801" cy="156290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Arial" panose="020B0604020202020204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Didascalia</a:t>
            </a:r>
          </a:p>
        </p:txBody>
      </p:sp>
      <p:sp>
        <p:nvSpPr>
          <p:cNvPr id="13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4775303" y="1665287"/>
            <a:ext cx="2559352" cy="17385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Picture</a:t>
            </a:r>
          </a:p>
        </p:txBody>
      </p:sp>
      <p:sp>
        <p:nvSpPr>
          <p:cNvPr id="12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7547531" y="1665289"/>
            <a:ext cx="2572757" cy="173858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Picture</a:t>
            </a:r>
          </a:p>
        </p:txBody>
      </p:sp>
      <p:sp>
        <p:nvSpPr>
          <p:cNvPr id="20" name="Segnaposto testo 3"/>
          <p:cNvSpPr>
            <a:spLocks noGrp="1"/>
          </p:cNvSpPr>
          <p:nvPr>
            <p:ph type="body" sz="half" idx="17" hasCustomPrompt="1"/>
          </p:nvPr>
        </p:nvSpPr>
        <p:spPr>
          <a:xfrm>
            <a:off x="4792236" y="3614469"/>
            <a:ext cx="2552801" cy="156290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Arial" panose="020B0604020202020204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Didascalia</a:t>
            </a:r>
          </a:p>
        </p:txBody>
      </p:sp>
      <p:sp>
        <p:nvSpPr>
          <p:cNvPr id="21" name="Segnaposto testo 3"/>
          <p:cNvSpPr>
            <a:spLocks noGrp="1"/>
          </p:cNvSpPr>
          <p:nvPr>
            <p:ph type="body" sz="half" idx="18" hasCustomPrompt="1"/>
          </p:nvPr>
        </p:nvSpPr>
        <p:spPr>
          <a:xfrm>
            <a:off x="7547532" y="3614469"/>
            <a:ext cx="2552801" cy="156290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Arial" panose="020B0604020202020204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Didascalia</a:t>
            </a:r>
          </a:p>
        </p:txBody>
      </p:sp>
      <p:sp>
        <p:nvSpPr>
          <p:cNvPr id="14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987"/>
            <a:ext cx="8808000" cy="338709"/>
          </a:xfrm>
        </p:spPr>
        <p:txBody>
          <a:bodyPr/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094018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da profession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Carica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036235" y="1665288"/>
            <a:ext cx="2167715" cy="16005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it-IT"/>
          </a:p>
        </p:txBody>
      </p:sp>
      <p:sp>
        <p:nvSpPr>
          <p:cNvPr id="15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2029682" y="3692107"/>
            <a:ext cx="8828817" cy="215783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rial" panose="020B0604020202020204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dirty="0"/>
              <a:t>Descrizione</a:t>
            </a:r>
          </a:p>
        </p:txBody>
      </p:sp>
      <p:sp>
        <p:nvSpPr>
          <p:cNvPr id="18" name="Segnaposto testo 3"/>
          <p:cNvSpPr>
            <a:spLocks noGrp="1"/>
          </p:cNvSpPr>
          <p:nvPr>
            <p:ph type="body" sz="half" idx="15" hasCustomPrompt="1"/>
          </p:nvPr>
        </p:nvSpPr>
        <p:spPr>
          <a:xfrm>
            <a:off x="4422253" y="1665288"/>
            <a:ext cx="6421979" cy="160052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 sz="1200">
                <a:latin typeface="Garamond" panose="02020404030301010803" pitchFamily="18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z="1200" dirty="0">
                <a:latin typeface="Arial"/>
                <a:cs typeface="Arial"/>
              </a:rPr>
              <a:t>Focus Team / Area di </a:t>
            </a:r>
            <a:r>
              <a:rPr lang="it-IT" sz="1200" dirty="0" err="1">
                <a:latin typeface="Arial"/>
                <a:cs typeface="Arial"/>
              </a:rPr>
              <a:t>Practice</a:t>
            </a:r>
            <a:endParaRPr lang="it-IT" sz="1200" dirty="0">
              <a:latin typeface="Arial"/>
              <a:cs typeface="Arial"/>
            </a:endParaRPr>
          </a:p>
          <a:p>
            <a:pPr lvl="0"/>
            <a:endParaRPr lang="it-IT" sz="1200" dirty="0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75000"/>
            </a:pPr>
            <a:r>
              <a:rPr lang="it-IT" sz="1200" dirty="0" err="1">
                <a:latin typeface="Arial"/>
                <a:cs typeface="Arial"/>
              </a:rPr>
              <a:t>Main</a:t>
            </a:r>
            <a:r>
              <a:rPr lang="it-IT" sz="1200" dirty="0">
                <a:latin typeface="Arial"/>
                <a:cs typeface="Arial"/>
              </a:rPr>
              <a:t> office, Stato</a:t>
            </a:r>
          </a:p>
          <a:p>
            <a:pPr>
              <a:lnSpc>
                <a:spcPct val="90000"/>
              </a:lnSpc>
              <a:buSzPct val="75000"/>
            </a:pPr>
            <a:r>
              <a:rPr lang="it-IT" sz="1200" dirty="0">
                <a:latin typeface="Arial"/>
                <a:cs typeface="Arial"/>
              </a:rPr>
              <a:t>Mail_address@bonellierede.com</a:t>
            </a:r>
          </a:p>
          <a:p>
            <a:pPr>
              <a:lnSpc>
                <a:spcPct val="90000"/>
              </a:lnSpc>
              <a:buSzPct val="75000"/>
            </a:pPr>
            <a:r>
              <a:rPr lang="it-IT" sz="1200" dirty="0">
                <a:latin typeface="Arial"/>
                <a:cs typeface="Arial"/>
              </a:rPr>
              <a:t>0039 (02) 77113</a:t>
            </a:r>
          </a:p>
          <a:p>
            <a:pPr lvl="0"/>
            <a:r>
              <a:rPr lang="it-IT" sz="1200" dirty="0">
                <a:latin typeface="Arial"/>
                <a:cs typeface="Arial"/>
              </a:rPr>
              <a:t> </a:t>
            </a:r>
            <a:endParaRPr lang="it-IT" dirty="0"/>
          </a:p>
        </p:txBody>
      </p:sp>
      <p:sp>
        <p:nvSpPr>
          <p:cNvPr id="9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987"/>
            <a:ext cx="8808000" cy="338709"/>
          </a:xfrm>
        </p:spPr>
        <p:txBody>
          <a:bodyPr/>
          <a:lstStyle>
            <a:lvl1pPr>
              <a:defRPr/>
            </a:lvl1pPr>
          </a:lstStyle>
          <a:p>
            <a:r>
              <a:rPr lang="it-IT" sz="2400" dirty="0">
                <a:latin typeface="Garamond"/>
                <a:cs typeface="Garamond"/>
              </a:rPr>
              <a:t>Titolo Cognome Nome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712114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087"/>
            <a:ext cx="8808000" cy="338709"/>
          </a:xfrm>
        </p:spPr>
        <p:txBody>
          <a:bodyPr/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036231" y="1664626"/>
            <a:ext cx="8822268" cy="4176000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/>
            </a:lvl1pPr>
            <a:lvl2pPr>
              <a:spcBef>
                <a:spcPts val="0"/>
              </a:spcBef>
              <a:spcAft>
                <a:spcPts val="0"/>
              </a:spcAft>
              <a:defRPr/>
            </a:lvl2pPr>
            <a:lvl3pPr>
              <a:spcBef>
                <a:spcPts val="0"/>
              </a:spcBef>
              <a:spcAft>
                <a:spcPts val="0"/>
              </a:spcAft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1964895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Titolo slide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4"/>
          </p:nvPr>
        </p:nvSpPr>
        <p:spPr>
          <a:xfrm>
            <a:off x="2036235" y="1404938"/>
            <a:ext cx="8807997" cy="4668058"/>
          </a:xfrm>
        </p:spPr>
        <p:txBody>
          <a:bodyPr/>
          <a:lstStyle>
            <a:lvl1pPr>
              <a:defRPr>
                <a:latin typeface="Garamond" panose="02020404030301010803" pitchFamily="18" charset="0"/>
                <a:cs typeface="Arial" pitchFamily="34" charset="0"/>
              </a:defRPr>
            </a:lvl1pPr>
          </a:lstStyle>
          <a:p>
            <a:r>
              <a:rPr lang="en-US"/>
              <a:t>Click icon to add chart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1413024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Titolo slide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7" name="SmartArt Placeholder 6"/>
          <p:cNvSpPr>
            <a:spLocks noGrp="1"/>
          </p:cNvSpPr>
          <p:nvPr>
            <p:ph type="dgm" sz="quarter" idx="14"/>
          </p:nvPr>
        </p:nvSpPr>
        <p:spPr>
          <a:xfrm>
            <a:off x="690747" y="1354348"/>
            <a:ext cx="10695517" cy="4495591"/>
          </a:xfrm>
        </p:spPr>
        <p:txBody>
          <a:bodyPr/>
          <a:lstStyle/>
          <a:p>
            <a:r>
              <a:rPr lang="en-US"/>
              <a:t>Click icon to add SmartArt graphic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6766285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Riquad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2029683" y="1665289"/>
            <a:ext cx="2860221" cy="2153879"/>
          </a:xfrm>
          <a:solidFill>
            <a:schemeClr val="bg1">
              <a:lumMod val="85000"/>
            </a:schemeClr>
          </a:solidFill>
        </p:spPr>
        <p:txBody>
          <a:bodyPr lIns="144000" tIns="108000" rIns="144000" bIns="10800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latin typeface="Arial" panose="020B0604020202020204" pitchFamily="34" charset="0"/>
                <a:cs typeface="Arial" pitchFamily="34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Testo 1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13" name="Segnaposto contenuto 2"/>
          <p:cNvSpPr>
            <a:spLocks noGrp="1"/>
          </p:cNvSpPr>
          <p:nvPr>
            <p:ph idx="14" hasCustomPrompt="1"/>
          </p:nvPr>
        </p:nvSpPr>
        <p:spPr>
          <a:xfrm>
            <a:off x="5243552" y="1665288"/>
            <a:ext cx="2860221" cy="2153879"/>
          </a:xfrm>
          <a:solidFill>
            <a:srgbClr val="C3092B"/>
          </a:solidFill>
        </p:spPr>
        <p:txBody>
          <a:bodyPr lIns="144000" tIns="108000" rIns="144000" bIns="10800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Testo 2</a:t>
            </a:r>
          </a:p>
        </p:txBody>
      </p:sp>
      <p:sp>
        <p:nvSpPr>
          <p:cNvPr id="12" name="Segnaposto contenuto 2"/>
          <p:cNvSpPr>
            <a:spLocks noGrp="1"/>
          </p:cNvSpPr>
          <p:nvPr>
            <p:ph idx="16" hasCustomPrompt="1"/>
          </p:nvPr>
        </p:nvSpPr>
        <p:spPr>
          <a:xfrm>
            <a:off x="8464350" y="1660527"/>
            <a:ext cx="2860221" cy="2153877"/>
          </a:xfrm>
          <a:solidFill>
            <a:srgbClr val="D84829"/>
          </a:solidFill>
        </p:spPr>
        <p:txBody>
          <a:bodyPr lIns="144000" tIns="108000" rIns="144000" bIns="10800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Testo 3</a:t>
            </a:r>
          </a:p>
        </p:txBody>
      </p:sp>
      <p:sp>
        <p:nvSpPr>
          <p:cNvPr id="9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987"/>
            <a:ext cx="8808000" cy="338709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/>
              <a:t>Titolo slide</a:t>
            </a:r>
          </a:p>
        </p:txBody>
      </p:sp>
    </p:spTree>
    <p:extLst>
      <p:ext uri="{BB962C8B-B14F-4D97-AF65-F5344CB8AC3E}">
        <p14:creationId xmlns:p14="http://schemas.microsoft.com/office/powerpoint/2010/main" xmlns="" val="1608339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492058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120587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2320602"/>
            <a:ext cx="8822267" cy="957442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3600"/>
            </a:lvl1pPr>
          </a:lstStyle>
          <a:p>
            <a:pPr lvl="0"/>
            <a:r>
              <a:rPr lang="it-IT" sz="3600" dirty="0">
                <a:latin typeface="Garamond"/>
                <a:cs typeface="Garamond"/>
              </a:rPr>
              <a:t>Titolo sezione successiva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504725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2036233" y="1666876"/>
            <a:ext cx="8822267" cy="4183063"/>
          </a:xfrm>
        </p:spPr>
        <p:txBody>
          <a:bodyPr/>
          <a:lstStyle>
            <a:lvl1pPr marL="266700" indent="-2667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lvl1pPr>
            <a:lvl2pPr marL="628650" indent="-268288">
              <a:lnSpc>
                <a:spcPct val="90000"/>
              </a:lnSpc>
              <a:spcAft>
                <a:spcPts val="0"/>
              </a:spcAft>
              <a:buSzPct val="60000"/>
              <a:buFont typeface="Garamond" pitchFamily="18" charset="0"/>
              <a:buChar char="−"/>
              <a:defRPr/>
            </a:lvl2pPr>
            <a:lvl3pPr marL="985838" indent="-266700">
              <a:lnSpc>
                <a:spcPct val="90000"/>
              </a:lnSpc>
              <a:spcAft>
                <a:spcPts val="0"/>
              </a:spcAft>
              <a:buSzPct val="60000"/>
              <a:buFont typeface="Courier New" pitchFamily="49" charset="0"/>
              <a:buChar char="o"/>
              <a:defRPr/>
            </a:lvl3pPr>
            <a:lvl4pPr marL="1343025" indent="-263525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lvl4pPr>
            <a:lvl5pPr marL="1704975" indent="-265113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ü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6232" y="181679"/>
            <a:ext cx="8808000" cy="338709"/>
          </a:xfrm>
        </p:spPr>
        <p:txBody>
          <a:bodyPr/>
          <a:lstStyle>
            <a:lvl1pPr>
              <a:defRPr/>
            </a:lvl1pPr>
          </a:lstStyle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35890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1666876"/>
            <a:ext cx="8822267" cy="4183063"/>
          </a:xfrm>
        </p:spPr>
        <p:txBody>
          <a:bodyPr>
            <a:noAutofit/>
          </a:bodyPr>
          <a:lstStyle>
            <a:lvl1pPr marL="447675" indent="-4476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1200">
                <a:latin typeface="Arial" panose="020B0604020202020204" pitchFamily="34" charset="0"/>
                <a:cs typeface="Arial" pitchFamily="34" charset="0"/>
              </a:defRPr>
            </a:lvl1pPr>
            <a:lvl2pPr marL="540000" indent="-180000">
              <a:buSzPct val="60000"/>
              <a:buFont typeface="Garamond" pitchFamily="18" charset="0"/>
              <a:buChar char="−"/>
              <a:defRPr/>
            </a:lvl2pPr>
            <a:lvl3pPr marL="900000" indent="-180000">
              <a:buSzPct val="60000"/>
              <a:buFont typeface="Courier New" pitchFamily="49" charset="0"/>
              <a:buChar char="o"/>
              <a:defRPr/>
            </a:lvl3pPr>
            <a:lvl4pPr marL="1260000" indent="-180000">
              <a:buFont typeface="Wingdings" pitchFamily="2" charset="2"/>
              <a:buChar char="Ø"/>
              <a:defRPr/>
            </a:lvl4pPr>
            <a:lvl5pPr marL="1620000" indent="-180000">
              <a:buFont typeface="Wingdings" pitchFamily="2" charset="2"/>
              <a:buChar char="ü"/>
              <a:defRPr/>
            </a:lvl5pPr>
          </a:lstStyle>
          <a:p>
            <a:pPr lvl="0"/>
            <a:r>
              <a:rPr lang="en-US" dirty="0"/>
              <a:t>2	Click to edit Master text styles</a:t>
            </a:r>
          </a:p>
          <a:p>
            <a:pPr lvl="0"/>
            <a:r>
              <a:rPr lang="en-US" dirty="0"/>
              <a:t>3	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36232" y="181679"/>
            <a:ext cx="8808000" cy="338709"/>
          </a:xfrm>
        </p:spPr>
        <p:txBody>
          <a:bodyPr/>
          <a:lstStyle>
            <a:lvl1pPr>
              <a:defRPr/>
            </a:lvl1pPr>
          </a:lstStyle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01663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o con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087"/>
            <a:ext cx="8808000" cy="338709"/>
          </a:xfrm>
        </p:spPr>
        <p:txBody>
          <a:bodyPr/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2036232" y="1664626"/>
            <a:ext cx="8808000" cy="174280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2400"/>
            </a:lvl1pPr>
          </a:lstStyle>
          <a:p>
            <a:pPr lvl="0"/>
            <a:r>
              <a:rPr lang="it-IT" dirty="0"/>
              <a:t>Testo introduttivo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036233" y="3406776"/>
            <a:ext cx="8822267" cy="2443163"/>
          </a:xfr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0"/>
              </a:spcAft>
              <a:defRPr sz="1200"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err="1"/>
              <a:t>Citazione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275463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79087"/>
            <a:ext cx="8808000" cy="338709"/>
          </a:xfrm>
        </p:spPr>
        <p:txBody>
          <a:bodyPr/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2036232" y="1666876"/>
            <a:ext cx="8808000" cy="355210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3200"/>
            </a:lvl1pPr>
          </a:lstStyle>
          <a:p>
            <a:pPr lvl="0"/>
            <a:r>
              <a:rPr lang="it-IT" dirty="0"/>
              <a:t>Citazione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036233" y="5391510"/>
            <a:ext cx="8822267" cy="458429"/>
          </a:xfr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0"/>
              </a:spcAft>
              <a:defRPr sz="1400">
                <a:latin typeface="Garamond" pitchFamily="18" charset="0"/>
                <a:cs typeface="Arial" pitchFamily="34" charset="0"/>
              </a:defRPr>
            </a:lvl1pPr>
          </a:lstStyle>
          <a:p>
            <a:pPr lvl="0"/>
            <a:r>
              <a:rPr lang="en-US" dirty="0" err="1"/>
              <a:t>Attribuzione</a:t>
            </a:r>
            <a:r>
              <a:rPr lang="en-US" dirty="0"/>
              <a:t>, </a:t>
            </a:r>
            <a:r>
              <a:rPr lang="en-US" dirty="0" err="1"/>
              <a:t>Autore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027571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036232" y="1666876"/>
            <a:ext cx="4320000" cy="417512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800"/>
            </a:lvl1pPr>
            <a:lvl2pPr>
              <a:lnSpc>
                <a:spcPct val="90000"/>
              </a:lnSpc>
              <a:defRPr sz="18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800"/>
            </a:lvl4pPr>
            <a:lvl5pPr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521568" y="1666875"/>
            <a:ext cx="4320000" cy="4183064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1800"/>
            </a:lvl1pPr>
            <a:lvl2pPr>
              <a:lnSpc>
                <a:spcPct val="90000"/>
              </a:lnSpc>
              <a:defRPr sz="1800"/>
            </a:lvl2pPr>
            <a:lvl3pPr>
              <a:lnSpc>
                <a:spcPct val="90000"/>
              </a:lnSpc>
              <a:defRPr sz="1800"/>
            </a:lvl3pPr>
            <a:lvl4pPr>
              <a:lnSpc>
                <a:spcPct val="90000"/>
              </a:lnSpc>
              <a:defRPr sz="1800"/>
            </a:lvl4pPr>
            <a:lvl5pPr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</p:spTree>
    <p:extLst>
      <p:ext uri="{BB962C8B-B14F-4D97-AF65-F5344CB8AC3E}">
        <p14:creationId xmlns:p14="http://schemas.microsoft.com/office/powerpoint/2010/main" xmlns="" val="3419223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2036232" y="181679"/>
            <a:ext cx="8808000" cy="338709"/>
          </a:xfrm>
        </p:spPr>
        <p:txBody>
          <a:bodyPr/>
          <a:lstStyle>
            <a:lvl1pPr>
              <a:defRPr/>
            </a:lvl1pPr>
          </a:lstStyle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 hasCustomPrompt="1"/>
          </p:nvPr>
        </p:nvSpPr>
        <p:spPr>
          <a:xfrm>
            <a:off x="2036232" y="1665287"/>
            <a:ext cx="4320000" cy="500062"/>
          </a:xfrm>
        </p:spPr>
        <p:txBody>
          <a:bodyPr anchor="ctr" anchorCtr="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2036232" y="2174876"/>
            <a:ext cx="4320000" cy="3675063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0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2000"/>
            </a:lvl3pPr>
            <a:lvl4pPr>
              <a:lnSpc>
                <a:spcPct val="90000"/>
              </a:lnSpc>
              <a:defRPr sz="2000"/>
            </a:lvl4pPr>
            <a:lvl5pPr>
              <a:lnSpc>
                <a:spcPct val="90000"/>
              </a:lnSpc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 hasCustomPrompt="1"/>
          </p:nvPr>
        </p:nvSpPr>
        <p:spPr>
          <a:xfrm>
            <a:off x="6526907" y="1665287"/>
            <a:ext cx="4320000" cy="500062"/>
          </a:xfrm>
        </p:spPr>
        <p:txBody>
          <a:bodyPr anchor="ctr" anchorCtr="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526907" y="2174876"/>
            <a:ext cx="4320000" cy="3675063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000"/>
            </a:lvl1pPr>
            <a:lvl2pPr>
              <a:lnSpc>
                <a:spcPct val="90000"/>
              </a:lnSpc>
              <a:defRPr sz="2000"/>
            </a:lvl2pPr>
            <a:lvl3pPr>
              <a:lnSpc>
                <a:spcPct val="90000"/>
              </a:lnSpc>
              <a:defRPr sz="2000"/>
            </a:lvl3pPr>
            <a:lvl4pPr>
              <a:lnSpc>
                <a:spcPct val="90000"/>
              </a:lnSpc>
              <a:defRPr sz="2000"/>
            </a:lvl4pPr>
            <a:lvl5pPr>
              <a:lnSpc>
                <a:spcPct val="90000"/>
              </a:lnSpc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036233" y="520279"/>
            <a:ext cx="8822267" cy="46355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it-IT" noProof="0" dirty="0"/>
              <a:t>Eventuale sottotitolo</a:t>
            </a:r>
          </a:p>
        </p:txBody>
      </p:sp>
    </p:spTree>
    <p:extLst>
      <p:ext uri="{BB962C8B-B14F-4D97-AF65-F5344CB8AC3E}">
        <p14:creationId xmlns:p14="http://schemas.microsoft.com/office/powerpoint/2010/main" xmlns="" val="1696770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2036232" y="181679"/>
            <a:ext cx="8808000" cy="3387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it-IT" sz="2400" dirty="0">
                <a:latin typeface="Garamond"/>
                <a:cs typeface="Garamond"/>
              </a:rPr>
              <a:t>Titolo slide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036232" y="1666875"/>
            <a:ext cx="8808000" cy="41850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036232" y="6356351"/>
            <a:ext cx="8808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aramond" pitchFamily="18" charset="0"/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96851" y="6356351"/>
            <a:ext cx="1631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aramond" pitchFamily="18" charset="0"/>
              </a:defRPr>
            </a:lvl1pPr>
          </a:lstStyle>
          <a:p>
            <a:fld id="{784AEEFA-97BB-CE41-A79B-87D26BB0211B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6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1032933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264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4" r:id="rId6"/>
    <p:sldLayoutId id="2147483665" r:id="rId7"/>
    <p:sldLayoutId id="2147483652" r:id="rId8"/>
    <p:sldLayoutId id="2147483653" r:id="rId9"/>
    <p:sldLayoutId id="2147483654" r:id="rId10"/>
    <p:sldLayoutId id="2147483655" r:id="rId11"/>
    <p:sldLayoutId id="2147483673" r:id="rId12"/>
    <p:sldLayoutId id="2147483657" r:id="rId13"/>
    <p:sldLayoutId id="2147483663" r:id="rId14"/>
    <p:sldLayoutId id="2147483662" r:id="rId15"/>
    <p:sldLayoutId id="2147483656" r:id="rId16"/>
    <p:sldLayoutId id="2147483666" r:id="rId17"/>
    <p:sldLayoutId id="2147483667" r:id="rId18"/>
    <p:sldLayoutId id="2147483668" r:id="rId19"/>
    <p:sldLayoutId id="2147483671" r:id="rId20"/>
    <p:sldLayoutId id="2147483672" r:id="rId21"/>
    <p:sldLayoutId id="2147483669" r:id="rId22"/>
    <p:sldLayoutId id="2147483658" r:id="rId23"/>
    <p:sldLayoutId id="2147483659" r:id="rId24"/>
  </p:sldLayoutIdLst>
  <p:hf hdr="0" dt="0"/>
  <p:txStyles>
    <p:titleStyle>
      <a:lvl1pPr marL="0" marR="0" indent="0" algn="l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2400" kern="1200">
          <a:solidFill>
            <a:schemeClr val="tx1"/>
          </a:solidFill>
          <a:latin typeface="Garamond" pitchFamily="18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2000"/>
        </a:spcBef>
        <a:spcAft>
          <a:spcPts val="0"/>
        </a:spcAft>
        <a:buSzPct val="75000"/>
        <a:buFont typeface="Arial"/>
        <a:buNone/>
        <a:defRPr sz="2000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357188" indent="-357188" algn="l" defTabSz="457200" rtl="0" eaLnBrk="1" latinLnBrk="0" hangingPunct="1">
        <a:lnSpc>
          <a:spcPct val="90000"/>
        </a:lnSpc>
        <a:spcBef>
          <a:spcPts val="0"/>
        </a:spcBef>
        <a:buSzPct val="75000"/>
        <a:buFont typeface="Arial" pitchFamily="34" charset="0"/>
        <a:buChar char="•"/>
        <a:defRPr sz="2000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719138" indent="-361950" algn="l" defTabSz="457200" rtl="0" eaLnBrk="1" latinLnBrk="0" hangingPunct="1">
        <a:lnSpc>
          <a:spcPct val="90000"/>
        </a:lnSpc>
        <a:spcBef>
          <a:spcPts val="0"/>
        </a:spcBef>
        <a:buSzPct val="75000"/>
        <a:buFont typeface="Garamond" pitchFamily="18" charset="0"/>
        <a:buChar char="─"/>
        <a:defRPr sz="2000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076325" indent="-357188" algn="l" defTabSz="457200" rtl="0" eaLnBrk="1" latinLnBrk="0" hangingPunct="1">
        <a:lnSpc>
          <a:spcPct val="90000"/>
        </a:lnSpc>
        <a:spcBef>
          <a:spcPts val="0"/>
        </a:spcBef>
        <a:buSzPct val="60000"/>
        <a:buFont typeface="Courier New" pitchFamily="49" charset="0"/>
        <a:buChar char="o"/>
        <a:defRPr sz="2000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1433513" indent="-357188" algn="l" defTabSz="457200" rtl="0" eaLnBrk="1" latinLnBrk="0" hangingPunct="1">
        <a:lnSpc>
          <a:spcPct val="90000"/>
        </a:lnSpc>
        <a:spcBef>
          <a:spcPts val="0"/>
        </a:spcBef>
        <a:buSzPct val="60000"/>
        <a:buFont typeface="Wingdings" pitchFamily="2" charset="2"/>
        <a:buChar char="Ø"/>
        <a:defRPr sz="2000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francesco.anglani@belex.co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1175" y="3752312"/>
            <a:ext cx="6607176" cy="644765"/>
          </a:xfrm>
        </p:spPr>
        <p:txBody>
          <a:bodyPr/>
          <a:lstStyle/>
          <a:p>
            <a:r>
              <a:rPr lang="en-US" sz="4000" dirty="0" err="1">
                <a:solidFill>
                  <a:srgbClr val="C00000"/>
                </a:solidFill>
              </a:rPr>
              <a:t>Concorrenza</a:t>
            </a:r>
            <a:r>
              <a:rPr lang="en-US" sz="4000" dirty="0">
                <a:solidFill>
                  <a:srgbClr val="C00000"/>
                </a:solidFill>
              </a:rPr>
              <a:t> e </a:t>
            </a:r>
            <a:r>
              <a:rPr lang="en-US" sz="4000" dirty="0" err="1">
                <a:solidFill>
                  <a:srgbClr val="C00000"/>
                </a:solidFill>
              </a:rPr>
              <a:t>Appalti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1175" y="4690404"/>
            <a:ext cx="6607176" cy="514350"/>
          </a:xfrm>
        </p:spPr>
        <p:txBody>
          <a:bodyPr/>
          <a:lstStyle/>
          <a:p>
            <a:r>
              <a:rPr lang="en-US" sz="3200" i="1" dirty="0"/>
              <a:t>Avv. Francesco Anglani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060401" y="5382675"/>
            <a:ext cx="6607176" cy="525852"/>
          </a:xfrm>
        </p:spPr>
        <p:txBody>
          <a:bodyPr/>
          <a:lstStyle/>
          <a:p>
            <a:pPr algn="r"/>
            <a:r>
              <a:rPr lang="en-US" dirty="0"/>
              <a:t>Capri, 26 </a:t>
            </a:r>
            <a:r>
              <a:rPr lang="en-US" dirty="0" err="1"/>
              <a:t>maggio</a:t>
            </a:r>
            <a:r>
              <a:rPr lang="en-US" dirty="0"/>
              <a:t> 2017 </a:t>
            </a:r>
          </a:p>
        </p:txBody>
      </p:sp>
      <p:pic>
        <p:nvPicPr>
          <p:cNvPr id="1026" name="Picture 2" descr="Risultati immagini per associazione antitrust italia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0545" y="429868"/>
            <a:ext cx="3209027" cy="185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0642" y="2280406"/>
            <a:ext cx="4108830" cy="868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47278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1175" y="179087"/>
            <a:ext cx="6605999" cy="338709"/>
          </a:xfrm>
        </p:spPr>
        <p:txBody>
          <a:bodyPr/>
          <a:lstStyle/>
          <a:p>
            <a:r>
              <a:rPr lang="it-IT" i="1" dirty="0">
                <a:solidFill>
                  <a:srgbClr val="C00000"/>
                </a:solidFill>
              </a:rPr>
              <a:t>Bid Rigging</a:t>
            </a:r>
            <a:r>
              <a:rPr lang="it-IT" dirty="0">
                <a:solidFill>
                  <a:srgbClr val="C00000"/>
                </a:solidFill>
              </a:rPr>
              <a:t> – Aspetti sanzionatori (1)</a:t>
            </a:r>
            <a:endParaRPr lang="it-IT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94024" y="630983"/>
            <a:ext cx="7207252" cy="5737646"/>
          </a:xfrm>
        </p:spPr>
        <p:txBody>
          <a:bodyPr/>
          <a:lstStyle/>
          <a:p>
            <a:pPr algn="just"/>
            <a:endParaRPr lang="it-IT" sz="1100" dirty="0">
              <a:sym typeface="Wingdings" pitchFamily="2" charset="2"/>
            </a:endParaRPr>
          </a:p>
          <a:p>
            <a:pPr algn="just"/>
            <a:r>
              <a:rPr lang="it-IT" sz="1800" dirty="0">
                <a:sym typeface="Wingdings" pitchFamily="2" charset="2"/>
              </a:rPr>
              <a:t>Punto 18 delle Linee Guida sul calcolo delle sanzioni: </a:t>
            </a:r>
          </a:p>
          <a:p>
            <a:pPr algn="just"/>
            <a:endParaRPr lang="it-IT" sz="1800" dirty="0">
              <a:sym typeface="Wingdings" pitchFamily="2" charset="2"/>
            </a:endParaRPr>
          </a:p>
          <a:p>
            <a:pPr algn="just"/>
            <a:r>
              <a:rPr lang="it-IT" sz="1800" dirty="0">
                <a:sym typeface="Wingdings" pitchFamily="2" charset="2"/>
              </a:rPr>
              <a:t>«</a:t>
            </a:r>
            <a:r>
              <a:rPr lang="it-IT" sz="1800" i="1" dirty="0">
                <a:solidFill>
                  <a:srgbClr val="C00000"/>
                </a:solidFill>
                <a:sym typeface="Wingdings" pitchFamily="2" charset="2"/>
              </a:rPr>
              <a:t>In generale</a:t>
            </a:r>
            <a:r>
              <a:rPr lang="it-IT" sz="1800" i="1" dirty="0">
                <a:sym typeface="Wingdings" pitchFamily="2" charset="2"/>
              </a:rPr>
              <a:t>, anche nei casi di collusione nell’ambito di procedure di gare di appalti pubblici, l’Autorità prenderà in considerazione il </a:t>
            </a:r>
            <a:r>
              <a:rPr lang="it-IT" sz="1800" b="1" i="1" u="sng" dirty="0">
                <a:sym typeface="Wingdings" pitchFamily="2" charset="2"/>
              </a:rPr>
              <a:t>valore delle vendite</a:t>
            </a:r>
            <a:r>
              <a:rPr lang="it-IT" sz="1800" b="1" i="1" dirty="0">
                <a:sym typeface="Wingdings" pitchFamily="2" charset="2"/>
              </a:rPr>
              <a:t> </a:t>
            </a:r>
            <a:r>
              <a:rPr lang="it-IT" sz="1800" i="1" dirty="0">
                <a:sym typeface="Wingdings" pitchFamily="2" charset="2"/>
              </a:rPr>
              <a:t>direttamente o indirettamente interessate dall’illecito (…). </a:t>
            </a:r>
            <a:r>
              <a:rPr lang="it-IT" sz="1800" i="1" dirty="0">
                <a:solidFill>
                  <a:srgbClr val="C00000"/>
                </a:solidFill>
                <a:sym typeface="Wingdings" pitchFamily="2" charset="2"/>
              </a:rPr>
              <a:t>In linea di principio</a:t>
            </a:r>
            <a:r>
              <a:rPr lang="it-IT" sz="1800" i="1" dirty="0">
                <a:sym typeface="Wingdings" pitchFamily="2" charset="2"/>
              </a:rPr>
              <a:t> tale valore corrisponde, per </a:t>
            </a:r>
            <a:r>
              <a:rPr lang="it-IT" sz="1800" i="1" u="sng" dirty="0">
                <a:sym typeface="Wingdings" pitchFamily="2" charset="2"/>
              </a:rPr>
              <a:t>ciascuna</a:t>
            </a:r>
            <a:r>
              <a:rPr lang="it-IT" sz="1800" i="1" dirty="0">
                <a:sym typeface="Wingdings" pitchFamily="2" charset="2"/>
              </a:rPr>
              <a:t> impresa:</a:t>
            </a:r>
          </a:p>
          <a:p>
            <a:pPr marL="342900" indent="-342900" algn="just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800" dirty="0">
                <a:sym typeface="Wingdings" pitchFamily="2" charset="2"/>
              </a:rPr>
              <a:t>«</a:t>
            </a:r>
            <a:r>
              <a:rPr lang="it-IT" sz="1800" i="1" dirty="0">
                <a:sym typeface="Wingdings" pitchFamily="2" charset="2"/>
              </a:rPr>
              <a:t>agli importi oggetto di </a:t>
            </a:r>
            <a:r>
              <a:rPr lang="it-IT" sz="1800" b="1" i="1" u="sng" dirty="0">
                <a:sym typeface="Wingdings" pitchFamily="2" charset="2"/>
              </a:rPr>
              <a:t>aggiudicazione</a:t>
            </a:r>
            <a:r>
              <a:rPr lang="it-IT" sz="1800" dirty="0">
                <a:sym typeface="Wingdings" pitchFamily="2" charset="2"/>
              </a:rPr>
              <a:t>»; o</a:t>
            </a:r>
          </a:p>
          <a:p>
            <a:pPr marL="342900" indent="-342900" algn="just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800" dirty="0">
                <a:sym typeface="Wingdings" pitchFamily="2" charset="2"/>
              </a:rPr>
              <a:t>«</a:t>
            </a:r>
            <a:r>
              <a:rPr lang="it-IT" sz="1800" i="1" dirty="0">
                <a:sym typeface="Wingdings" pitchFamily="2" charset="2"/>
              </a:rPr>
              <a:t>agli importi posti a </a:t>
            </a:r>
            <a:r>
              <a:rPr lang="it-IT" sz="1800" b="1" i="1" u="sng" dirty="0">
                <a:sym typeface="Wingdings" pitchFamily="2" charset="2"/>
              </a:rPr>
              <a:t>base d’asta</a:t>
            </a:r>
            <a:r>
              <a:rPr lang="it-IT" sz="1800" b="1" i="1" dirty="0">
                <a:sym typeface="Wingdings" pitchFamily="2" charset="2"/>
              </a:rPr>
              <a:t> in caso di </a:t>
            </a:r>
            <a:r>
              <a:rPr lang="it-IT" sz="1800" b="1" i="1" u="sng" dirty="0">
                <a:sym typeface="Wingdings" pitchFamily="2" charset="2"/>
              </a:rPr>
              <a:t>assenza di aggiudicazione</a:t>
            </a:r>
            <a:r>
              <a:rPr lang="it-IT" sz="1800" dirty="0">
                <a:sym typeface="Wingdings" pitchFamily="2" charset="2"/>
              </a:rPr>
              <a:t>». 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Ø"/>
            </a:pPr>
            <a:endParaRPr lang="it-IT" sz="1800" dirty="0">
              <a:solidFill>
                <a:srgbClr val="C00000"/>
              </a:solidFill>
              <a:sym typeface="Wingdings" pitchFamily="2" charset="2"/>
            </a:endParaRPr>
          </a:p>
          <a:p>
            <a:pPr algn="just">
              <a:spcBef>
                <a:spcPts val="600"/>
              </a:spcBef>
            </a:pPr>
            <a:r>
              <a:rPr lang="it-IT" sz="1800" b="1" dirty="0">
                <a:solidFill>
                  <a:srgbClr val="C00000"/>
                </a:solidFill>
                <a:sym typeface="Wingdings" pitchFamily="2" charset="2"/>
              </a:rPr>
              <a:t>Problematiche applicative </a:t>
            </a:r>
            <a:r>
              <a:rPr lang="it-IT" sz="1800" dirty="0">
                <a:sym typeface="Wingdings" pitchFamily="2" charset="2"/>
              </a:rPr>
              <a:t>connesse al parametro della base d’asta.</a:t>
            </a:r>
          </a:p>
          <a:p>
            <a:pPr algn="just">
              <a:spcBef>
                <a:spcPts val="600"/>
              </a:spcBef>
            </a:pPr>
            <a:endParaRPr lang="it-IT" sz="1800" dirty="0">
              <a:sym typeface="Wingdings" pitchFamily="2" charset="2"/>
            </a:endParaRP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it-IT" sz="1800" b="1" u="sng" dirty="0">
                <a:sym typeface="Wingdings" pitchFamily="2" charset="2"/>
              </a:rPr>
              <a:t>Gara aggiudicata</a:t>
            </a:r>
            <a:r>
              <a:rPr lang="it-IT" sz="1800" b="1" dirty="0">
                <a:sym typeface="Wingdings" pitchFamily="2" charset="2"/>
              </a:rPr>
              <a:t>  </a:t>
            </a:r>
            <a:r>
              <a:rPr lang="it-IT" sz="1800" dirty="0"/>
              <a:t>si prende a riferimento il valore a base d’asta (così </a:t>
            </a:r>
            <a:r>
              <a:rPr lang="it-IT" sz="1800" u="sng" dirty="0"/>
              <a:t>parametrando la sanzione al profitto effettivamente conseguito dalla parte</a:t>
            </a:r>
            <a:r>
              <a:rPr lang="it-IT" sz="1800" dirty="0"/>
              <a:t>);</a:t>
            </a:r>
          </a:p>
          <a:p>
            <a:pPr algn="just">
              <a:spcBef>
                <a:spcPts val="600"/>
              </a:spcBef>
            </a:pPr>
            <a:endParaRPr lang="it-IT" sz="1800" dirty="0"/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it-IT" sz="1800" b="1" u="sng" dirty="0"/>
              <a:t>Gara non aggiudicata</a:t>
            </a:r>
            <a:r>
              <a:rPr lang="it-IT" sz="1800" b="1" dirty="0"/>
              <a:t> </a:t>
            </a:r>
            <a:r>
              <a:rPr lang="it-IT" sz="1800" b="1" dirty="0">
                <a:sym typeface="Wingdings" pitchFamily="2" charset="2"/>
              </a:rPr>
              <a:t> </a:t>
            </a:r>
            <a:r>
              <a:rPr lang="it-IT" sz="1800" dirty="0">
                <a:sym typeface="Wingdings" pitchFamily="2" charset="2"/>
              </a:rPr>
              <a:t>si prende a riferimento il valore complessivo di tutti i lotti aggiudicabili (</a:t>
            </a:r>
            <a:r>
              <a:rPr lang="it-IT" sz="1800" i="1" dirty="0">
                <a:sym typeface="Wingdings" pitchFamily="2" charset="2"/>
              </a:rPr>
              <a:t>i.e. </a:t>
            </a:r>
            <a:r>
              <a:rPr lang="it-IT" sz="1800" dirty="0">
                <a:sym typeface="Wingdings" pitchFamily="2" charset="2"/>
              </a:rPr>
              <a:t>la base d’asta)  importo della sanzione è </a:t>
            </a:r>
            <a:r>
              <a:rPr lang="it-IT" sz="1800" u="sng" dirty="0">
                <a:sym typeface="Wingdings" pitchFamily="2" charset="2"/>
              </a:rPr>
              <a:t>del tutto disancorato all’ipotetico profitto realizzato dal singolo operatore a seguito dell’intesa</a:t>
            </a:r>
            <a:r>
              <a:rPr lang="it-IT" sz="1800" dirty="0">
                <a:sym typeface="Wingdings" pitchFamily="2" charset="2"/>
              </a:rPr>
              <a:t>, con conseguente impatto in termini di proporzionalità della sanzione. 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800" dirty="0">
              <a:sym typeface="Wingdings" pitchFamily="2" charset="2"/>
            </a:endParaRPr>
          </a:p>
          <a:p>
            <a:pPr algn="just"/>
            <a:endParaRPr lang="it-IT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075573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1175" y="179087"/>
            <a:ext cx="6605999" cy="338709"/>
          </a:xfrm>
        </p:spPr>
        <p:txBody>
          <a:bodyPr/>
          <a:lstStyle/>
          <a:p>
            <a:r>
              <a:rPr lang="it-IT" i="1" dirty="0">
                <a:solidFill>
                  <a:srgbClr val="C00000"/>
                </a:solidFill>
              </a:rPr>
              <a:t>Bid Rigging</a:t>
            </a:r>
            <a:r>
              <a:rPr lang="it-IT" dirty="0">
                <a:solidFill>
                  <a:srgbClr val="C00000"/>
                </a:solidFill>
              </a:rPr>
              <a:t> – Aspetti sanzionatori (2)</a:t>
            </a:r>
            <a:endParaRPr lang="it-IT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1174" y="983829"/>
            <a:ext cx="7016751" cy="5737646"/>
          </a:xfrm>
        </p:spPr>
        <p:txBody>
          <a:bodyPr/>
          <a:lstStyle/>
          <a:p>
            <a:pPr marL="285750" indent="-28575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it-IT" sz="1800" b="1" u="sng" dirty="0">
                <a:sym typeface="Wingdings" pitchFamily="2" charset="2"/>
              </a:rPr>
              <a:t>Gara in accordo quadro</a:t>
            </a:r>
          </a:p>
          <a:p>
            <a:pPr marL="642938" lvl="1" indent="-285750" algn="just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800" dirty="0">
                <a:sym typeface="Wingdings" pitchFamily="2" charset="2"/>
              </a:rPr>
              <a:t>Sproporzione ancora più evidente  la </a:t>
            </a:r>
            <a:r>
              <a:rPr lang="it-IT" sz="1800" u="sng" dirty="0">
                <a:sym typeface="Wingdings" pitchFamily="2" charset="2"/>
              </a:rPr>
              <a:t>base d’asta non coincide con l’importo che, realisticamente, verrebbe aggiudicato</a:t>
            </a:r>
            <a:r>
              <a:rPr lang="it-IT" sz="1800" dirty="0">
                <a:sym typeface="Wingdings" pitchFamily="2" charset="2"/>
              </a:rPr>
              <a:t> alla singola impresa coinvolta nel cartello e, dunque, </a:t>
            </a:r>
            <a:r>
              <a:rPr lang="it-IT" sz="1800" dirty="0">
                <a:solidFill>
                  <a:srgbClr val="C00000"/>
                </a:solidFill>
                <a:sym typeface="Wingdings" pitchFamily="2" charset="2"/>
              </a:rPr>
              <a:t>non coincide né con il profitto sperato né con il valore delle vendite.</a:t>
            </a:r>
          </a:p>
          <a:p>
            <a:pPr marL="642938" lvl="1" indent="-285750" algn="just">
              <a:spcBef>
                <a:spcPts val="600"/>
              </a:spcBef>
              <a:buFont typeface="Wingdings" pitchFamily="2" charset="2"/>
              <a:buChar char="§"/>
            </a:pPr>
            <a:r>
              <a:rPr lang="it-IT" sz="1800" dirty="0">
                <a:sym typeface="Wingdings" pitchFamily="2" charset="2"/>
              </a:rPr>
              <a:t>La gara consente, infatti, agli operatori di essere accreditati ai prezzi definiti nel bando, ma non assicura alcun tipo di fornitura né, tantomeno, garantisce a tutti gli operatori di aggiudicarsi l’intero importo posto a base d’asta (che sarà invece suddiviso tra i vari soggetti accreditati alla luce degli ordini effettuati dalle stazioni appaltanti). </a:t>
            </a:r>
          </a:p>
          <a:p>
            <a:pPr algn="just"/>
            <a:endParaRPr lang="it-IT" sz="1800" dirty="0">
              <a:sym typeface="Wingdings" pitchFamily="2" charset="2"/>
            </a:endParaRPr>
          </a:p>
          <a:p>
            <a:pPr algn="just"/>
            <a:r>
              <a:rPr lang="it-IT" sz="1800" dirty="0"/>
              <a:t>Ci si chiede se non sia più corretto: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800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dirty="0"/>
              <a:t>operare una </a:t>
            </a:r>
            <a:r>
              <a:rPr lang="it-IT" sz="1800" u="sng" dirty="0"/>
              <a:t>opportuna riparametrazione</a:t>
            </a:r>
            <a:r>
              <a:rPr lang="it-IT" sz="1800" dirty="0"/>
              <a:t>, dividendo la base d’asta in base alle </a:t>
            </a:r>
            <a:r>
              <a:rPr lang="it-IT" sz="1800" dirty="0">
                <a:solidFill>
                  <a:srgbClr val="C00000"/>
                </a:solidFill>
              </a:rPr>
              <a:t>quote storiche di mercato </a:t>
            </a:r>
            <a:r>
              <a:rPr lang="it-IT" sz="1800" dirty="0"/>
              <a:t>calcolate in base alle precedenti aggiudicazioni degli operatori (cfr. caso I/795 – </a:t>
            </a:r>
            <a:r>
              <a:rPr lang="it-IT" sz="1800" i="1" dirty="0"/>
              <a:t>Forniture Trenitalia</a:t>
            </a:r>
            <a:r>
              <a:rPr lang="it-IT" sz="1800" dirty="0"/>
              <a:t>); o</a:t>
            </a:r>
          </a:p>
          <a:p>
            <a:pPr algn="just"/>
            <a:r>
              <a:rPr lang="it-IT" sz="1800" dirty="0"/>
              <a:t> 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b="1" dirty="0"/>
              <a:t>meglio ancora </a:t>
            </a:r>
            <a:r>
              <a:rPr lang="it-IT" sz="1800" dirty="0"/>
              <a:t>prendere a riferimento il </a:t>
            </a:r>
            <a:r>
              <a:rPr lang="it-IT" sz="1800" u="sng" dirty="0"/>
              <a:t>fatturato effettivamente realizzato nel mercato oggetto dell’infrazione</a:t>
            </a:r>
            <a:r>
              <a:rPr lang="it-IT" sz="1800" dirty="0"/>
              <a:t> a seguito della gara andata deserta (tornando così al criterio generale del “</a:t>
            </a:r>
            <a:r>
              <a:rPr lang="it-IT" sz="1800" u="sng" dirty="0">
                <a:solidFill>
                  <a:srgbClr val="C00000"/>
                </a:solidFill>
              </a:rPr>
              <a:t>valore delle vendite</a:t>
            </a:r>
            <a:r>
              <a:rPr lang="it-IT" sz="1800" dirty="0"/>
              <a:t>” anch’esso previsto al punto 18).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11</a:t>
            </a:fld>
            <a:endParaRPr lang="it-IT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2709" y="1447800"/>
            <a:ext cx="1138467" cy="1211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6332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1175" y="179087"/>
            <a:ext cx="6605999" cy="338709"/>
          </a:xfrm>
        </p:spPr>
        <p:txBody>
          <a:bodyPr/>
          <a:lstStyle/>
          <a:p>
            <a:r>
              <a:rPr lang="it-IT" dirty="0">
                <a:solidFill>
                  <a:srgbClr val="C00000"/>
                </a:solidFill>
              </a:rPr>
              <a:t>Conclusioni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1174" y="983830"/>
            <a:ext cx="6811608" cy="5372521"/>
          </a:xfrm>
        </p:spPr>
        <p:txBody>
          <a:bodyPr/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it-IT" dirty="0"/>
              <a:t>Il settore degli appalti risulta oggetto di attenzione non solo a livello italiano, ma senz’altro europeo.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it-IT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dirty="0"/>
              <a:t>Questo crescente </a:t>
            </a:r>
            <a:r>
              <a:rPr lang="it-IT" i="1" dirty="0"/>
              <a:t>focus </a:t>
            </a:r>
            <a:r>
              <a:rPr lang="it-IT" dirty="0"/>
              <a:t>ha dato vita a nuove forme di </a:t>
            </a:r>
            <a:r>
              <a:rPr lang="it-IT" b="1" dirty="0">
                <a:solidFill>
                  <a:srgbClr val="C00000"/>
                </a:solidFill>
              </a:rPr>
              <a:t>cooperazione tra autorità</a:t>
            </a:r>
            <a:r>
              <a:rPr lang="it-IT" dirty="0"/>
              <a:t>, come quella tra AGCM ed ANAC in Italia e tra le autorità di concorrenza e le procure penali a livello europeo (Italia, Francia, Germania, Spagna).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it-IT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dirty="0"/>
              <a:t>Numerose autorità di concorrenza hanno scelto di adottare </a:t>
            </a:r>
            <a:r>
              <a:rPr lang="it-IT" b="1" dirty="0">
                <a:solidFill>
                  <a:srgbClr val="C00000"/>
                </a:solidFill>
              </a:rPr>
              <a:t>documenti </a:t>
            </a:r>
            <a:r>
              <a:rPr lang="it-IT" b="1" i="1" dirty="0">
                <a:solidFill>
                  <a:srgbClr val="C00000"/>
                </a:solidFill>
              </a:rPr>
              <a:t>ad hoc</a:t>
            </a:r>
            <a:r>
              <a:rPr lang="it-IT" dirty="0">
                <a:solidFill>
                  <a:srgbClr val="C00000"/>
                </a:solidFill>
              </a:rPr>
              <a:t> </a:t>
            </a:r>
            <a:r>
              <a:rPr lang="it-IT" dirty="0"/>
              <a:t>per facilitare i pubblici funzionari nell’individuazione delle fattispecie tipiche di </a:t>
            </a:r>
            <a:r>
              <a:rPr lang="it-IT" i="1" dirty="0" err="1"/>
              <a:t>bid</a:t>
            </a:r>
            <a:r>
              <a:rPr lang="it-IT" i="1" dirty="0"/>
              <a:t> </a:t>
            </a:r>
            <a:r>
              <a:rPr lang="it-IT" i="1" dirty="0" err="1"/>
              <a:t>rigging</a:t>
            </a:r>
            <a:r>
              <a:rPr lang="it-IT" dirty="0"/>
              <a:t> (</a:t>
            </a:r>
            <a:r>
              <a:rPr lang="it-IT" i="1" dirty="0"/>
              <a:t>Vademecum, </a:t>
            </a:r>
            <a:r>
              <a:rPr lang="it-IT" dirty="0"/>
              <a:t>Linee Guida, </a:t>
            </a:r>
            <a:r>
              <a:rPr lang="it-IT" i="1" dirty="0"/>
              <a:t>etc.</a:t>
            </a:r>
            <a:r>
              <a:rPr lang="it-IT" dirty="0"/>
              <a:t>), mentre alcune si sono spinte addirittura oltre, prevedendo </a:t>
            </a:r>
            <a:r>
              <a:rPr lang="it-IT" b="1" i="1" dirty="0">
                <a:solidFill>
                  <a:srgbClr val="C00000"/>
                </a:solidFill>
              </a:rPr>
              <a:t>training</a:t>
            </a:r>
            <a:r>
              <a:rPr lang="it-IT" b="1" dirty="0">
                <a:solidFill>
                  <a:srgbClr val="C00000"/>
                </a:solidFill>
              </a:rPr>
              <a:t> di formazione </a:t>
            </a:r>
            <a:r>
              <a:rPr lang="it-IT" dirty="0"/>
              <a:t>(Spagna e UK) o addirittura incentivi in denaro (UK).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it-IT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dirty="0"/>
              <a:t>La peculiarità dell’approccio </a:t>
            </a:r>
            <a:r>
              <a:rPr lang="it-IT" b="1" dirty="0">
                <a:solidFill>
                  <a:srgbClr val="C00000"/>
                </a:solidFill>
              </a:rPr>
              <a:t>italiano</a:t>
            </a:r>
            <a:r>
              <a:rPr lang="it-IT" dirty="0"/>
              <a:t> è data senz’altro dalla ricorrente prassi di condotte omissive in ambito di gare. Ciò comporta l’esigenza di una particolare attenzione in materia di (i) </a:t>
            </a:r>
            <a:r>
              <a:rPr lang="it-IT" i="1" dirty="0"/>
              <a:t>standard </a:t>
            </a:r>
            <a:r>
              <a:rPr lang="it-IT" dirty="0"/>
              <a:t>probatorio e (ii) determinazione della sanzione.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it-IT" sz="1800" dirty="0"/>
          </a:p>
          <a:p>
            <a:pPr marL="285750" indent="-285750" algn="just">
              <a:buFont typeface="Wingdings" pitchFamily="2" charset="2"/>
              <a:buChar char="Ø"/>
            </a:pPr>
            <a:endParaRPr lang="it-IT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2399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191807-E954-4634-8633-F9059B23F282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895600" y="2619782"/>
            <a:ext cx="6616700" cy="957442"/>
          </a:xfrm>
        </p:spPr>
        <p:txBody>
          <a:bodyPr/>
          <a:lstStyle/>
          <a:p>
            <a:pPr algn="ctr"/>
            <a:r>
              <a:rPr lang="it-IT" dirty="0"/>
              <a:t>Grazie per l’attenzione!</a:t>
            </a:r>
          </a:p>
          <a:p>
            <a:endParaRPr lang="it-IT" dirty="0"/>
          </a:p>
        </p:txBody>
      </p:sp>
      <p:sp>
        <p:nvSpPr>
          <p:cNvPr id="3" name="AutoShape 2" descr="Risultati immagini per questions and answers"/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questions and answers"/>
          <p:cNvSpPr>
            <a:spLocks noChangeAspect="1" noChangeArrowheads="1"/>
          </p:cNvSpPr>
          <p:nvPr/>
        </p:nvSpPr>
        <p:spPr bwMode="auto">
          <a:xfrm>
            <a:off x="1676400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979586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Contatti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z="1800" dirty="0">
                <a:ea typeface="MS Mincho" pitchFamily="49" charset="-128"/>
                <a:cs typeface="Times New Roman" pitchFamily="18" charset="0"/>
              </a:rPr>
              <a:t>In caso di approfondimenti, di seguito i relativi contatti di riferimento:</a:t>
            </a:r>
            <a:endParaRPr lang="en-GB" sz="1800" dirty="0">
              <a:cs typeface="Arial" pitchFamily="34" charset="0"/>
            </a:endParaRPr>
          </a:p>
          <a:p>
            <a:endParaRPr lang="it-IT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14</a:t>
            </a:fld>
            <a:endParaRPr lang="it-IT"/>
          </a:p>
        </p:txBody>
      </p:sp>
      <p:pic>
        <p:nvPicPr>
          <p:cNvPr id="2049" name="Picture 1" descr="Francesco_Anglan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6562" y="2408114"/>
            <a:ext cx="2031327" cy="203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519936" y="2420888"/>
            <a:ext cx="324036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tabLst>
                <a:tab pos="107950" algn="l"/>
                <a:tab pos="1187450" algn="l"/>
              </a:tabLst>
            </a:pPr>
            <a:r>
              <a:rPr lang="it-IT" b="1" dirty="0">
                <a:latin typeface="Garamond" pitchFamily="18" charset="0"/>
                <a:ea typeface="MS Mincho" pitchFamily="49" charset="-128"/>
                <a:cs typeface="Times New Roman" pitchFamily="18" charset="0"/>
              </a:rPr>
              <a:t>Francesco Anglani</a:t>
            </a:r>
            <a:endParaRPr lang="en-GB" dirty="0">
              <a:latin typeface="Garamond" pitchFamily="18" charset="0"/>
              <a:cs typeface="Arial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7950" algn="l"/>
                <a:tab pos="1187450" algn="l"/>
              </a:tabLst>
            </a:pPr>
            <a:r>
              <a:rPr lang="it-IT" dirty="0">
                <a:latin typeface="Garamond" pitchFamily="18" charset="0"/>
                <a:ea typeface="MS Mincho" pitchFamily="49" charset="-128"/>
                <a:cs typeface="Times New Roman" pitchFamily="18" charset="0"/>
              </a:rPr>
              <a:t>Partner in </a:t>
            </a:r>
            <a:r>
              <a:rPr lang="it-IT" dirty="0" err="1">
                <a:latin typeface="Garamond" pitchFamily="18" charset="0"/>
                <a:ea typeface="MS Mincho" pitchFamily="49" charset="-128"/>
                <a:cs typeface="Times New Roman" pitchFamily="18" charset="0"/>
              </a:rPr>
              <a:t>BonelliErede</a:t>
            </a:r>
            <a:endParaRPr lang="it-IT" dirty="0">
              <a:latin typeface="Garamond" pitchFamily="18" charset="0"/>
              <a:ea typeface="MS Mincho" pitchFamily="49" charset="-128"/>
              <a:cs typeface="Times New Roman" pitchFamily="18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7950" algn="l"/>
                <a:tab pos="1187450" algn="l"/>
              </a:tabLst>
            </a:pPr>
            <a:endParaRPr lang="en-GB" dirty="0">
              <a:latin typeface="Garamond" pitchFamily="18" charset="0"/>
              <a:cs typeface="Arial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7950" algn="l"/>
                <a:tab pos="1187450" algn="l"/>
              </a:tabLst>
            </a:pPr>
            <a:r>
              <a:rPr lang="it-IT" dirty="0">
                <a:latin typeface="Garamond" pitchFamily="18" charset="0"/>
                <a:ea typeface="MS Mincho" pitchFamily="49" charset="-128"/>
                <a:cs typeface="Times New Roman" pitchFamily="18" charset="0"/>
              </a:rPr>
              <a:t>+39 06 845511</a:t>
            </a:r>
            <a:endParaRPr lang="en-GB" dirty="0">
              <a:latin typeface="Garamond" pitchFamily="18" charset="0"/>
              <a:cs typeface="Arial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7950" algn="l"/>
                <a:tab pos="1187450" algn="l"/>
              </a:tabLst>
            </a:pPr>
            <a:r>
              <a:rPr lang="it-IT" dirty="0">
                <a:latin typeface="Garamond" pitchFamily="18" charset="0"/>
                <a:ea typeface="MS Mincho" pitchFamily="49" charset="-128"/>
                <a:cs typeface="Times New Roman" pitchFamily="18" charset="0"/>
                <a:hlinkClick r:id="rId4"/>
              </a:rPr>
              <a:t>francesco.anglani@belex.com</a:t>
            </a:r>
            <a:endParaRPr lang="en-GB" dirty="0">
              <a:latin typeface="Garamond" pitchFamily="18" charset="0"/>
              <a:cs typeface="Arial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7950" algn="l"/>
                <a:tab pos="1187450" algn="l"/>
              </a:tabLst>
            </a:pPr>
            <a:r>
              <a:rPr lang="it-IT" dirty="0">
                <a:latin typeface="Garamond" pitchFamily="18" charset="0"/>
                <a:ea typeface="MS Mincho" pitchFamily="49" charset="-128"/>
                <a:cs typeface="Times New Roman" pitchFamily="18" charset="0"/>
              </a:rPr>
              <a:t>sede principale: Roma</a:t>
            </a:r>
            <a:endParaRPr lang="it-IT" dirty="0"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0159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15</a:t>
            </a:fld>
            <a:endParaRPr lang="it-IT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7538" y="5619078"/>
            <a:ext cx="288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5823" y="5619078"/>
            <a:ext cx="276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1176" y="852489"/>
            <a:ext cx="4048125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057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>
                <a:solidFill>
                  <a:srgbClr val="C00000"/>
                </a:solidFill>
              </a:rPr>
              <a:t>Bid Rigging </a:t>
            </a:r>
            <a:r>
              <a:rPr lang="it-IT" dirty="0">
                <a:solidFill>
                  <a:srgbClr val="C00000"/>
                </a:solidFill>
              </a:rPr>
              <a:t>– Analisi comparativa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25" y="1133476"/>
            <a:ext cx="5943600" cy="5587999"/>
          </a:xfrm>
        </p:spPr>
        <p:txBody>
          <a:bodyPr/>
          <a:lstStyle/>
          <a:p>
            <a:pPr marL="342900" indent="-342900" algn="just">
              <a:buFont typeface="Arial" pitchFamily="34" charset="0"/>
              <a:buChar char="•"/>
            </a:pPr>
            <a:endParaRPr lang="it-IT" sz="1600" dirty="0"/>
          </a:p>
          <a:p>
            <a:pPr marL="180975" indent="-161925" algn="just">
              <a:buFont typeface="Arial" pitchFamily="34" charset="0"/>
              <a:buChar char="•"/>
            </a:pPr>
            <a:r>
              <a:rPr lang="it-IT" sz="1600" dirty="0"/>
              <a:t>Rispetto ad un totale di 72 intese esaminate dalla Commissione fin dall’inizio della sua attività di </a:t>
            </a:r>
            <a:r>
              <a:rPr lang="it-IT" sz="1600" i="1" dirty="0"/>
              <a:t>enforcement</a:t>
            </a:r>
            <a:r>
              <a:rPr lang="it-IT" sz="1600" dirty="0"/>
              <a:t>, 9 casi hanno avuto ad oggetto fattispecie di </a:t>
            </a:r>
            <a:r>
              <a:rPr lang="it-IT" sz="1600" i="1" dirty="0"/>
              <a:t>bid rigging</a:t>
            </a:r>
            <a:r>
              <a:rPr lang="it-IT" sz="1600" dirty="0"/>
              <a:t> di cui </a:t>
            </a:r>
            <a:r>
              <a:rPr lang="it-IT" sz="1600" u="sng" dirty="0"/>
              <a:t>6 negli ultimi 4 anni</a:t>
            </a:r>
            <a:r>
              <a:rPr lang="it-IT" sz="1600" dirty="0"/>
              <a:t>. Di tali casi, 7 sono stati confermati e 2 sono ancora pendenti. Vi è dunque una </a:t>
            </a:r>
            <a:r>
              <a:rPr lang="it-IT" sz="1600" b="1" u="sng" dirty="0"/>
              <a:t>crescente attenzione</a:t>
            </a:r>
            <a:r>
              <a:rPr lang="it-IT" sz="1600" b="1" dirty="0"/>
              <a:t> </a:t>
            </a:r>
            <a:r>
              <a:rPr lang="it-IT" sz="1600" dirty="0"/>
              <a:t>della Commissione sul tema. </a:t>
            </a:r>
          </a:p>
          <a:p>
            <a:pPr marL="180975" indent="-161925" algn="just">
              <a:buFont typeface="Arial" pitchFamily="34" charset="0"/>
              <a:buChar char="•"/>
            </a:pPr>
            <a:endParaRPr lang="it-IT" sz="1050" dirty="0"/>
          </a:p>
          <a:p>
            <a:pPr marL="180975" indent="-161925" algn="just">
              <a:buFont typeface="Arial" pitchFamily="34" charset="0"/>
              <a:buChar char="•"/>
            </a:pPr>
            <a:r>
              <a:rPr lang="it-IT" sz="1600" dirty="0"/>
              <a:t>I settori analizzati sono diversi: (i) commercializzazione dei funghi (</a:t>
            </a:r>
            <a:r>
              <a:rPr lang="it-IT" sz="1600" i="1" dirty="0"/>
              <a:t>Bonduelle </a:t>
            </a:r>
            <a:r>
              <a:rPr lang="it-IT" sz="1600" dirty="0"/>
              <a:t>ed altri), (ii) produzione di tubi marini (</a:t>
            </a:r>
            <a:r>
              <a:rPr lang="it-IT" sz="1600" i="1" dirty="0"/>
              <a:t>Bridgestone</a:t>
            </a:r>
            <a:r>
              <a:rPr lang="it-IT" sz="1600" dirty="0"/>
              <a:t>, </a:t>
            </a:r>
            <a:r>
              <a:rPr lang="it-IT" sz="1600" i="1" dirty="0"/>
              <a:t>Dunlop </a:t>
            </a:r>
            <a:r>
              <a:rPr lang="it-IT" sz="1600" i="1" dirty="0" err="1"/>
              <a:t>Oil</a:t>
            </a:r>
            <a:r>
              <a:rPr lang="it-IT" sz="1600" i="1" dirty="0"/>
              <a:t> Marine</a:t>
            </a:r>
            <a:r>
              <a:rPr lang="it-IT" sz="1600" dirty="0"/>
              <a:t>, e altri), (iii) fornitura di cablaggi per automobili </a:t>
            </a:r>
            <a:r>
              <a:rPr lang="it-IT" sz="1600" i="1" dirty="0"/>
              <a:t>(Sumitomo</a:t>
            </a:r>
            <a:r>
              <a:rPr lang="it-IT" sz="1600" dirty="0"/>
              <a:t>, </a:t>
            </a:r>
            <a:r>
              <a:rPr lang="it-IT" sz="1600" i="1" dirty="0" err="1"/>
              <a:t>Yazcki</a:t>
            </a:r>
            <a:r>
              <a:rPr lang="it-IT" sz="1600" i="1" dirty="0"/>
              <a:t> </a:t>
            </a:r>
            <a:r>
              <a:rPr lang="it-IT" sz="1600" dirty="0"/>
              <a:t>ed altri), (iv) produzione di cavi elettrici (</a:t>
            </a:r>
            <a:r>
              <a:rPr lang="it-IT" sz="1600" i="1" dirty="0"/>
              <a:t>Prysmian</a:t>
            </a:r>
            <a:r>
              <a:rPr lang="it-IT" sz="1600" dirty="0"/>
              <a:t>, </a:t>
            </a:r>
            <a:r>
              <a:rPr lang="it-IT" sz="1600" i="1" dirty="0" err="1"/>
              <a:t>Hytachi</a:t>
            </a:r>
            <a:r>
              <a:rPr lang="it-IT" sz="1600" dirty="0"/>
              <a:t> ed altri), </a:t>
            </a:r>
            <a:r>
              <a:rPr lang="it-IT" sz="1600" i="1" dirty="0"/>
              <a:t>etc</a:t>
            </a:r>
            <a:r>
              <a:rPr lang="it-IT" sz="1600" dirty="0"/>
              <a:t>.</a:t>
            </a:r>
          </a:p>
          <a:p>
            <a:pPr marL="180975" indent="-161925" algn="just">
              <a:buFont typeface="Arial" pitchFamily="34" charset="0"/>
              <a:buChar char="•"/>
            </a:pPr>
            <a:endParaRPr lang="it-IT" sz="1050" dirty="0"/>
          </a:p>
          <a:p>
            <a:pPr marL="180975" indent="-161925" algn="just">
              <a:buFont typeface="Arial" pitchFamily="34" charset="0"/>
              <a:buChar char="•"/>
            </a:pPr>
            <a:r>
              <a:rPr lang="it-IT" sz="1600" dirty="0"/>
              <a:t>I casi analizzati dalla Commissione riguardano perlopiù </a:t>
            </a:r>
            <a:r>
              <a:rPr lang="it-IT" sz="1600" b="1" u="sng" dirty="0"/>
              <a:t>gare private</a:t>
            </a:r>
            <a:r>
              <a:rPr lang="it-IT" sz="1600" dirty="0"/>
              <a:t>. Solo in un caso (2008/C 75/10 «</a:t>
            </a:r>
            <a:r>
              <a:rPr lang="it-IT" sz="1600" i="1" dirty="0"/>
              <a:t>Ascensori e scale mobili»</a:t>
            </a:r>
            <a:r>
              <a:rPr lang="it-IT" sz="1600" dirty="0"/>
              <a:t>) l’indagine ha avuto ad oggetto anche gare pubbliche. </a:t>
            </a:r>
          </a:p>
          <a:p>
            <a:pPr marL="180975" indent="-161925" algn="just">
              <a:buFont typeface="Arial" pitchFamily="34" charset="0"/>
              <a:buChar char="•"/>
            </a:pPr>
            <a:endParaRPr lang="it-IT" sz="1050" dirty="0"/>
          </a:p>
          <a:p>
            <a:pPr marL="180975" indent="-161925" algn="just">
              <a:buFont typeface="Arial" pitchFamily="34" charset="0"/>
              <a:buChar char="•"/>
            </a:pPr>
            <a:r>
              <a:rPr lang="it-IT" sz="1600" dirty="0"/>
              <a:t>Tipicamente, lo scopo dei cartelli sanzionati dalla Commissione era quello di mantenere lo </a:t>
            </a:r>
            <a:r>
              <a:rPr lang="it-IT" sz="1600" b="1" i="1" u="sng" dirty="0"/>
              <a:t>status quo</a:t>
            </a:r>
            <a:r>
              <a:rPr lang="it-IT" sz="1600" b="1" i="1" dirty="0"/>
              <a:t> </a:t>
            </a:r>
            <a:r>
              <a:rPr lang="it-IT" sz="1600" dirty="0"/>
              <a:t>(ripartizione di territori o di clientela), mentre raramente la collusione ha avuto ad oggetto l’aumento artificiale dei prezzi sul mercato.</a:t>
            </a:r>
          </a:p>
          <a:p>
            <a:pPr marL="180975" indent="-161925" algn="just">
              <a:buFont typeface="Arial" pitchFamily="34" charset="0"/>
              <a:buChar char="•"/>
            </a:pPr>
            <a:endParaRPr lang="it-IT" sz="1050" dirty="0"/>
          </a:p>
          <a:p>
            <a:pPr marL="180975" indent="-161925" algn="just">
              <a:buFont typeface="Arial" pitchFamily="34" charset="0"/>
              <a:buChar char="•"/>
            </a:pPr>
            <a:r>
              <a:rPr lang="it-IT" sz="1600" dirty="0"/>
              <a:t>Le condotte sanzionate hanno riguardato perlopiù </a:t>
            </a:r>
            <a:r>
              <a:rPr lang="it-IT" sz="1600" b="1" u="sng" dirty="0"/>
              <a:t>offerte d’appoggio</a:t>
            </a:r>
            <a:r>
              <a:rPr lang="it-IT" sz="1600" dirty="0"/>
              <a:t>, mentre </a:t>
            </a:r>
            <a:r>
              <a:rPr lang="it-IT" sz="1600" u="sng" dirty="0"/>
              <a:t>non vi sono casi di boicottaggio di gare</a:t>
            </a:r>
            <a:r>
              <a:rPr lang="it-IT" sz="1600" dirty="0"/>
              <a:t>, ossia di accordi volti a mandare deserte le procedure di gara.</a:t>
            </a:r>
          </a:p>
          <a:p>
            <a:pPr marL="180975" indent="-161925" algn="just">
              <a:buFont typeface="Arial" pitchFamily="34" charset="0"/>
              <a:buChar char="•"/>
            </a:pPr>
            <a:endParaRPr lang="it-IT" sz="1050" i="1" dirty="0"/>
          </a:p>
          <a:p>
            <a:pPr marL="180975" indent="-161925" algn="just">
              <a:buFont typeface="Arial" pitchFamily="34" charset="0"/>
              <a:buChar char="•"/>
            </a:pPr>
            <a:r>
              <a:rPr lang="it-IT" sz="1600" dirty="0"/>
              <a:t>Quanto alla determinazione delle </a:t>
            </a:r>
            <a:r>
              <a:rPr lang="it-IT" sz="1600" b="1" u="sng" dirty="0"/>
              <a:t>sanzioni</a:t>
            </a:r>
            <a:r>
              <a:rPr lang="it-IT" sz="1600" dirty="0"/>
              <a:t>, si applicano i </a:t>
            </a:r>
            <a:r>
              <a:rPr lang="it-IT" sz="1600" u="sng" dirty="0"/>
              <a:t>criteri generali</a:t>
            </a:r>
            <a:r>
              <a:rPr lang="it-IT" sz="1600" dirty="0"/>
              <a:t> in materia di cartello.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0474" y="666929"/>
            <a:ext cx="6616700" cy="311897"/>
          </a:xfrm>
        </p:spPr>
        <p:txBody>
          <a:bodyPr/>
          <a:lstStyle/>
          <a:p>
            <a:r>
              <a:rPr lang="it-IT" dirty="0"/>
              <a:t>Commissione Europea</a:t>
            </a:r>
          </a:p>
        </p:txBody>
      </p:sp>
      <p:pic>
        <p:nvPicPr>
          <p:cNvPr id="1026" name="Picture 1" descr="Description: Risultati immagini per european commis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724024"/>
            <a:ext cx="198120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12401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1167373"/>
            <a:ext cx="7036130" cy="5601725"/>
          </a:xfrm>
        </p:spPr>
        <p:txBody>
          <a:bodyPr/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it-IT" sz="1800" dirty="0"/>
              <a:t>Attenzione </a:t>
            </a:r>
            <a:r>
              <a:rPr lang="it-IT" sz="1800" b="1" dirty="0"/>
              <a:t>crescente</a:t>
            </a:r>
            <a:r>
              <a:rPr lang="it-IT" sz="1800" dirty="0"/>
              <a:t> sul tema (negli ultimi 10 anni 5 casi in Germania, </a:t>
            </a:r>
            <a:br>
              <a:rPr lang="it-IT" sz="1800" dirty="0"/>
            </a:br>
            <a:r>
              <a:rPr lang="it-IT" sz="1800" dirty="0"/>
              <a:t>6 in Spagna, 8 in UK e 9 in Francia).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it-IT" sz="1800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b="1" dirty="0"/>
              <a:t>Fattispecie analizzate</a:t>
            </a:r>
            <a:endParaRPr lang="it-IT" sz="1800" dirty="0"/>
          </a:p>
          <a:p>
            <a:pPr marL="642938" lvl="1" indent="-285750" algn="just"/>
            <a:r>
              <a:rPr lang="it-IT" sz="1800" dirty="0"/>
              <a:t>Germania e Spagna </a:t>
            </a:r>
            <a:r>
              <a:rPr lang="it-IT" sz="1800" dirty="0">
                <a:sym typeface="Wingdings" pitchFamily="2" charset="2"/>
              </a:rPr>
              <a:t> spartizione dei lotti e fissazione di prezzo;</a:t>
            </a:r>
          </a:p>
          <a:p>
            <a:pPr marL="642938" lvl="1" indent="-285750" algn="just"/>
            <a:r>
              <a:rPr lang="it-IT" sz="1800" dirty="0">
                <a:sym typeface="Wingdings" pitchFamily="2" charset="2"/>
              </a:rPr>
              <a:t>Francia  ATI sovrabbondanti e </a:t>
            </a:r>
            <a:r>
              <a:rPr lang="it-IT" sz="1800" i="1" dirty="0">
                <a:sym typeface="Wingdings" pitchFamily="2" charset="2"/>
              </a:rPr>
              <a:t>cover </a:t>
            </a:r>
            <a:r>
              <a:rPr lang="it-IT" sz="1800" i="1" dirty="0" err="1">
                <a:sym typeface="Wingdings" pitchFamily="2" charset="2"/>
              </a:rPr>
              <a:t>bidding</a:t>
            </a:r>
            <a:r>
              <a:rPr lang="it-IT" sz="1800" dirty="0">
                <a:sym typeface="Wingdings" pitchFamily="2" charset="2"/>
              </a:rPr>
              <a:t>;</a:t>
            </a:r>
          </a:p>
          <a:p>
            <a:pPr marL="642938" lvl="1" indent="-285750" algn="just"/>
            <a:r>
              <a:rPr lang="it-IT" sz="1800" dirty="0">
                <a:sym typeface="Wingdings" pitchFamily="2" charset="2"/>
              </a:rPr>
              <a:t>UK </a:t>
            </a:r>
            <a:r>
              <a:rPr lang="it-IT" sz="1800" i="1" dirty="0">
                <a:sym typeface="Wingdings" pitchFamily="2" charset="2"/>
              </a:rPr>
              <a:t>cover </a:t>
            </a:r>
            <a:r>
              <a:rPr lang="it-IT" sz="1800" i="1" dirty="0" err="1">
                <a:sym typeface="Wingdings" pitchFamily="2" charset="2"/>
              </a:rPr>
              <a:t>bidding</a:t>
            </a:r>
            <a:r>
              <a:rPr lang="it-IT" sz="1800" dirty="0">
                <a:sym typeface="Wingdings" pitchFamily="2" charset="2"/>
              </a:rPr>
              <a:t>.</a:t>
            </a:r>
          </a:p>
          <a:p>
            <a:pPr marL="642938" lvl="1" indent="-285750" algn="just"/>
            <a:endParaRPr lang="it-IT" sz="1800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b="1" dirty="0">
                <a:sym typeface="Wingdings" pitchFamily="2" charset="2"/>
              </a:rPr>
              <a:t>Mercati interessati  </a:t>
            </a:r>
            <a:r>
              <a:rPr lang="it-IT" sz="1800" dirty="0">
                <a:sym typeface="Wingdings" pitchFamily="2" charset="2"/>
              </a:rPr>
              <a:t>trasporti, energia, sanità, rifiuti, costruzioni;</a:t>
            </a:r>
          </a:p>
          <a:p>
            <a:pPr marL="642938" lvl="1" indent="-285750" algn="just"/>
            <a:endParaRPr lang="it-IT" sz="1800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b="1" dirty="0"/>
              <a:t>Impegni/</a:t>
            </a:r>
            <a:r>
              <a:rPr lang="it-IT" sz="1800" b="1" i="1" dirty="0" err="1"/>
              <a:t>Settlement</a:t>
            </a:r>
            <a:endParaRPr lang="it-IT" sz="1800" b="1" i="1" dirty="0"/>
          </a:p>
          <a:p>
            <a:pPr marL="642938" lvl="1" indent="-285750" algn="just"/>
            <a:r>
              <a:rPr lang="it-IT" sz="1800" dirty="0"/>
              <a:t>In nessun paese è possibile presentare impegni;</a:t>
            </a:r>
          </a:p>
          <a:p>
            <a:pPr marL="642938" lvl="1" indent="-285750" algn="just"/>
            <a:r>
              <a:rPr lang="it-IT" sz="1800" dirty="0"/>
              <a:t>Ad eccezione della Spagna, in tutti gli altri paesi è possibile chiudere il procedimento con </a:t>
            </a:r>
            <a:r>
              <a:rPr lang="it-IT" sz="1800" i="1" dirty="0" err="1"/>
              <a:t>settlement</a:t>
            </a:r>
            <a:r>
              <a:rPr lang="it-IT" sz="1800" i="1" dirty="0"/>
              <a:t> </a:t>
            </a:r>
            <a:r>
              <a:rPr lang="it-IT" sz="1800" dirty="0"/>
              <a:t>(con particolare </a:t>
            </a:r>
            <a:r>
              <a:rPr lang="it-IT" sz="1800" i="1" dirty="0" err="1"/>
              <a:t>favor</a:t>
            </a:r>
            <a:r>
              <a:rPr lang="it-IT" sz="1800" i="1" dirty="0"/>
              <a:t> </a:t>
            </a:r>
            <a:r>
              <a:rPr lang="it-IT" sz="1800" dirty="0"/>
              <a:t>in Germania);</a:t>
            </a:r>
          </a:p>
          <a:p>
            <a:pPr marL="642938" lvl="1" indent="-285750" algn="just"/>
            <a:r>
              <a:rPr lang="it-IT" sz="1800" dirty="0"/>
              <a:t>Frequenti ipotesi di </a:t>
            </a:r>
            <a:r>
              <a:rPr lang="it-IT" sz="1800" b="1" dirty="0"/>
              <a:t>archiviazione</a:t>
            </a:r>
            <a:r>
              <a:rPr lang="it-IT" sz="1800" dirty="0"/>
              <a:t> in Francia (</a:t>
            </a:r>
            <a:r>
              <a:rPr lang="it-IT" sz="1800" i="1" dirty="0"/>
              <a:t>i.e. </a:t>
            </a:r>
            <a:r>
              <a:rPr lang="it-IT" sz="1800" dirty="0"/>
              <a:t>3 casi su 9 – per razionalità del comportamento tenuto in gara). </a:t>
            </a:r>
          </a:p>
          <a:p>
            <a:pPr marL="642938" lvl="1" indent="-285750" algn="just"/>
            <a:endParaRPr lang="it-IT" sz="1800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b="1" dirty="0"/>
              <a:t>Sanzioni</a:t>
            </a:r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sz="1800" dirty="0"/>
              <a:t>Solo in Germania si applicano criteri diversi per il calcolo della sanzione nelle fattispecie di </a:t>
            </a:r>
            <a:r>
              <a:rPr lang="it-IT" sz="1800" i="1" dirty="0" err="1"/>
              <a:t>bid</a:t>
            </a:r>
            <a:r>
              <a:rPr lang="it-IT" sz="1800" i="1" dirty="0"/>
              <a:t> </a:t>
            </a:r>
            <a:r>
              <a:rPr lang="it-IT" sz="1800" i="1" dirty="0" err="1"/>
              <a:t>rigging</a:t>
            </a:r>
            <a:r>
              <a:rPr lang="it-IT" sz="1800" i="1" dirty="0"/>
              <a:t>;</a:t>
            </a:r>
            <a:endParaRPr lang="it-IT" sz="1800" dirty="0"/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sz="1800" dirty="0"/>
              <a:t>Negli altri paesi si segue il criterio ordinario (</a:t>
            </a:r>
            <a:r>
              <a:rPr lang="it-IT" sz="1800" i="1" dirty="0"/>
              <a:t>i.e. </a:t>
            </a:r>
            <a:r>
              <a:rPr lang="it-IT" sz="1800" dirty="0"/>
              <a:t>valore delle vendite).</a:t>
            </a:r>
          </a:p>
          <a:p>
            <a:pPr marL="642938" lvl="1" indent="-285750" algn="just">
              <a:buFont typeface="Wingdings" pitchFamily="2" charset="2"/>
              <a:buChar char="§"/>
            </a:pPr>
            <a:endParaRPr lang="it-IT" sz="1800" dirty="0"/>
          </a:p>
          <a:p>
            <a:pPr marL="642938" lvl="1" indent="-285750" algn="just">
              <a:buFont typeface="Wingdings" pitchFamily="2" charset="2"/>
              <a:buChar char="§"/>
            </a:pPr>
            <a:endParaRPr lang="it-IT" sz="1800" dirty="0"/>
          </a:p>
          <a:p>
            <a:pPr marL="285750" indent="-285750" algn="just">
              <a:buFont typeface="Wingdings" pitchFamily="2" charset="2"/>
              <a:buChar char="Ø"/>
            </a:pPr>
            <a:endParaRPr lang="it-IT" sz="1800" dirty="0"/>
          </a:p>
          <a:p>
            <a:pPr marL="285750" indent="-285750" algn="just">
              <a:buFont typeface="Wingdings" pitchFamily="2" charset="2"/>
              <a:buChar char="Ø"/>
            </a:pPr>
            <a:endParaRPr lang="it-IT" sz="18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>
                <a:solidFill>
                  <a:srgbClr val="C00000"/>
                </a:solidFill>
              </a:rPr>
              <a:t>Bid Rigging </a:t>
            </a:r>
            <a:r>
              <a:rPr lang="it-IT" dirty="0">
                <a:solidFill>
                  <a:srgbClr val="C00000"/>
                </a:solidFill>
              </a:rPr>
              <a:t>– Analisi comparativa (1)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0474" y="666928"/>
            <a:ext cx="6616700" cy="463550"/>
          </a:xfrm>
        </p:spPr>
        <p:txBody>
          <a:bodyPr/>
          <a:lstStyle/>
          <a:p>
            <a:r>
              <a:rPr lang="it-IT" dirty="0">
                <a:solidFill>
                  <a:srgbClr val="C00000"/>
                </a:solidFill>
              </a:rPr>
              <a:t>Germania/Francia/UK/Spagna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3301" y="977949"/>
            <a:ext cx="545224" cy="76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9869" y="2309362"/>
            <a:ext cx="778656" cy="71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9544" y="3904454"/>
            <a:ext cx="992738" cy="74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9040" y="5217558"/>
            <a:ext cx="713746" cy="79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60826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1" y="1119751"/>
            <a:ext cx="7059881" cy="5601725"/>
          </a:xfrm>
        </p:spPr>
        <p:txBody>
          <a:bodyPr/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it-IT" sz="1800" b="1" dirty="0"/>
              <a:t>Cooperazione con autorità penali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800" dirty="0"/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sz="1800" u="sng" dirty="0"/>
              <a:t>Germania e Francia </a:t>
            </a:r>
            <a:r>
              <a:rPr lang="it-IT" sz="1800" dirty="0">
                <a:sym typeface="Wingdings" pitchFamily="2" charset="2"/>
              </a:rPr>
              <a:t> forte interazione (spesso i documenti acquisiti dalla Procura vengono forniti alle autorità di concorrenza).</a:t>
            </a:r>
          </a:p>
          <a:p>
            <a:pPr marL="642938" lvl="1" indent="-285750" algn="just">
              <a:buFont typeface="Wingdings" pitchFamily="2" charset="2"/>
              <a:buChar char="§"/>
            </a:pPr>
            <a:endParaRPr lang="it-IT" sz="1800" dirty="0">
              <a:sym typeface="Wingdings" pitchFamily="2" charset="2"/>
            </a:endParaRPr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sz="1800" u="sng" dirty="0">
                <a:sym typeface="Wingdings" pitchFamily="2" charset="2"/>
              </a:rPr>
              <a:t>Germania</a:t>
            </a:r>
            <a:r>
              <a:rPr lang="it-IT" sz="1800" dirty="0">
                <a:sym typeface="Wingdings" pitchFamily="2" charset="2"/>
              </a:rPr>
              <a:t>  </a:t>
            </a:r>
            <a:r>
              <a:rPr lang="it-IT" sz="1800" i="1" dirty="0">
                <a:sym typeface="Wingdings" pitchFamily="2" charset="2"/>
              </a:rPr>
              <a:t>meeting</a:t>
            </a:r>
            <a:r>
              <a:rPr lang="it-IT" sz="1800" dirty="0">
                <a:sym typeface="Wingdings" pitchFamily="2" charset="2"/>
              </a:rPr>
              <a:t> periodici con i pubblici ministeri per condividere le rispettive </a:t>
            </a:r>
            <a:r>
              <a:rPr lang="it-IT" sz="1800" i="1" dirty="0">
                <a:sym typeface="Wingdings" pitchFamily="2" charset="2"/>
              </a:rPr>
              <a:t>best </a:t>
            </a:r>
            <a:r>
              <a:rPr lang="it-IT" sz="1800" i="1" dirty="0" err="1">
                <a:sym typeface="Wingdings" pitchFamily="2" charset="2"/>
              </a:rPr>
              <a:t>practices</a:t>
            </a:r>
            <a:r>
              <a:rPr lang="it-IT" sz="1800" i="1" dirty="0">
                <a:sym typeface="Wingdings" pitchFamily="2" charset="2"/>
              </a:rPr>
              <a:t>.</a:t>
            </a:r>
          </a:p>
          <a:p>
            <a:pPr marL="642938" lvl="1" indent="-285750" algn="just">
              <a:buFont typeface="Wingdings" pitchFamily="2" charset="2"/>
              <a:buChar char="§"/>
            </a:pPr>
            <a:endParaRPr lang="it-IT" sz="1800" i="1" dirty="0">
              <a:sym typeface="Wingdings" pitchFamily="2" charset="2"/>
            </a:endParaRPr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sz="1800" u="sng" dirty="0">
                <a:sym typeface="Wingdings" pitchFamily="2" charset="2"/>
              </a:rPr>
              <a:t>Spagna</a:t>
            </a:r>
            <a:r>
              <a:rPr lang="it-IT" sz="1800" dirty="0">
                <a:sym typeface="Wingdings" pitchFamily="2" charset="2"/>
              </a:rPr>
              <a:t>  nel 2017 primo procedimento penale avviato dalla Procura per reati connessi a fenomeni di </a:t>
            </a:r>
            <a:r>
              <a:rPr lang="it-IT" sz="1800" i="1" dirty="0" err="1">
                <a:sym typeface="Wingdings" pitchFamily="2" charset="2"/>
              </a:rPr>
              <a:t>bid</a:t>
            </a:r>
            <a:r>
              <a:rPr lang="it-IT" sz="1800" i="1" dirty="0">
                <a:sym typeface="Wingdings" pitchFamily="2" charset="2"/>
              </a:rPr>
              <a:t> </a:t>
            </a:r>
            <a:r>
              <a:rPr lang="it-IT" sz="1800" i="1" dirty="0" err="1">
                <a:sym typeface="Wingdings" pitchFamily="2" charset="2"/>
              </a:rPr>
              <a:t>rigging</a:t>
            </a:r>
            <a:r>
              <a:rPr lang="it-IT" sz="1800" i="1" dirty="0">
                <a:sym typeface="Wingdings" pitchFamily="2" charset="2"/>
              </a:rPr>
              <a:t> </a:t>
            </a:r>
            <a:r>
              <a:rPr lang="it-IT" sz="1800" dirty="0">
                <a:sym typeface="Wingdings" pitchFamily="2" charset="2"/>
              </a:rPr>
              <a:t>(in assenza di un procedimento </a:t>
            </a:r>
            <a:r>
              <a:rPr lang="it-IT" sz="1800" i="1" dirty="0">
                <a:sym typeface="Wingdings" pitchFamily="2" charset="2"/>
              </a:rPr>
              <a:t>antitrust</a:t>
            </a:r>
            <a:r>
              <a:rPr lang="it-IT" sz="1800" dirty="0">
                <a:sym typeface="Wingdings" pitchFamily="2" charset="2"/>
              </a:rPr>
              <a:t>).</a:t>
            </a:r>
          </a:p>
          <a:p>
            <a:pPr marL="1004888" lvl="2" indent="-285750" algn="just">
              <a:buFont typeface="Wingdings" pitchFamily="2" charset="2"/>
              <a:buChar char="§"/>
            </a:pPr>
            <a:endParaRPr lang="it-IT" sz="1800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b="1" dirty="0"/>
              <a:t>Attività di formazione</a:t>
            </a:r>
          </a:p>
          <a:p>
            <a:pPr marL="285750" indent="-285750" algn="just">
              <a:buFont typeface="Wingdings" pitchFamily="2" charset="2"/>
              <a:buChar char="§"/>
            </a:pPr>
            <a:endParaRPr lang="it-IT" sz="1800" b="1" dirty="0"/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sz="1800" u="sng" dirty="0"/>
              <a:t>Spagna, UK e Germania </a:t>
            </a:r>
            <a:r>
              <a:rPr lang="it-IT" sz="1800" dirty="0">
                <a:sym typeface="Wingdings" pitchFamily="2" charset="2"/>
              </a:rPr>
              <a:t> specifiche Linee Guida per fornire alle stazioni appaltanti indicazioni volte a riconoscere fenomeni di </a:t>
            </a:r>
            <a:r>
              <a:rPr lang="it-IT" sz="1800" i="1" dirty="0" err="1">
                <a:sym typeface="Wingdings" pitchFamily="2" charset="2"/>
              </a:rPr>
              <a:t>bid</a:t>
            </a:r>
            <a:r>
              <a:rPr lang="it-IT" sz="1800" i="1" dirty="0">
                <a:sym typeface="Wingdings" pitchFamily="2" charset="2"/>
              </a:rPr>
              <a:t> </a:t>
            </a:r>
            <a:r>
              <a:rPr lang="it-IT" sz="1800" i="1" dirty="0" err="1">
                <a:sym typeface="Wingdings" pitchFamily="2" charset="2"/>
              </a:rPr>
              <a:t>rigigng</a:t>
            </a:r>
            <a:r>
              <a:rPr lang="it-IT" sz="1800" i="1" dirty="0">
                <a:sym typeface="Wingdings" pitchFamily="2" charset="2"/>
              </a:rPr>
              <a:t>.</a:t>
            </a:r>
            <a:endParaRPr lang="it-IT" sz="1800" dirty="0">
              <a:sym typeface="Wingdings" pitchFamily="2" charset="2"/>
            </a:endParaRPr>
          </a:p>
          <a:p>
            <a:pPr marL="642938" lvl="1" indent="-285750" algn="just">
              <a:buFont typeface="Wingdings" pitchFamily="2" charset="2"/>
              <a:buChar char="§"/>
            </a:pPr>
            <a:endParaRPr lang="it-IT" sz="1800" dirty="0">
              <a:sym typeface="Wingdings" pitchFamily="2" charset="2"/>
            </a:endParaRPr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sz="1800" u="sng" dirty="0">
                <a:sym typeface="Wingdings" pitchFamily="2" charset="2"/>
              </a:rPr>
              <a:t>Spagna e UK </a:t>
            </a:r>
            <a:r>
              <a:rPr lang="it-IT" sz="1800" dirty="0">
                <a:sym typeface="Wingdings" pitchFamily="2" charset="2"/>
              </a:rPr>
              <a:t> </a:t>
            </a:r>
            <a:r>
              <a:rPr lang="it-IT" sz="1800" i="1" dirty="0">
                <a:sym typeface="Wingdings" pitchFamily="2" charset="2"/>
              </a:rPr>
              <a:t>training</a:t>
            </a:r>
            <a:r>
              <a:rPr lang="it-IT" sz="1800" dirty="0">
                <a:sym typeface="Wingdings" pitchFamily="2" charset="2"/>
              </a:rPr>
              <a:t> </a:t>
            </a:r>
            <a:r>
              <a:rPr lang="it-IT" sz="1800" i="1" dirty="0">
                <a:sym typeface="Wingdings" pitchFamily="2" charset="2"/>
              </a:rPr>
              <a:t>antitrust</a:t>
            </a:r>
            <a:r>
              <a:rPr lang="it-IT" sz="1800" dirty="0">
                <a:sym typeface="Wingdings" pitchFamily="2" charset="2"/>
              </a:rPr>
              <a:t> per le stazioni appaltanti.</a:t>
            </a:r>
          </a:p>
          <a:p>
            <a:pPr marL="642938" lvl="1" indent="-285750" algn="just">
              <a:buFont typeface="Wingdings" pitchFamily="2" charset="2"/>
              <a:buChar char="§"/>
            </a:pPr>
            <a:endParaRPr lang="it-IT" sz="1800" dirty="0">
              <a:sym typeface="Wingdings" pitchFamily="2" charset="2"/>
            </a:endParaRPr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sz="1800" u="sng" dirty="0">
                <a:sym typeface="Wingdings" pitchFamily="2" charset="2"/>
              </a:rPr>
              <a:t>UK</a:t>
            </a:r>
            <a:r>
              <a:rPr lang="it-IT" sz="1800" dirty="0">
                <a:sym typeface="Wingdings" pitchFamily="2" charset="2"/>
              </a:rPr>
              <a:t>  dal 2017 l’Autorità offre fino a </a:t>
            </a:r>
            <a:r>
              <a:rPr lang="it-IT" sz="1800" b="1" dirty="0">
                <a:sym typeface="Wingdings" pitchFamily="2" charset="2"/>
              </a:rPr>
              <a:t>100.000 sterline</a:t>
            </a:r>
            <a:r>
              <a:rPr lang="it-IT" sz="1800" dirty="0">
                <a:sym typeface="Wingdings" pitchFamily="2" charset="2"/>
              </a:rPr>
              <a:t> di incentivo a coloro che, non essendo coinvolti in un cartello, forniscono indicazioni utili e prove circa la sua esistenza.</a:t>
            </a:r>
            <a:endParaRPr lang="it-IT" sz="1800" dirty="0"/>
          </a:p>
          <a:p>
            <a:pPr marL="642938" lvl="1" indent="-285750" algn="just"/>
            <a:endParaRPr lang="it-IT" sz="1800" dirty="0"/>
          </a:p>
          <a:p>
            <a:pPr marL="285750" indent="-285750" algn="just">
              <a:buFont typeface="Wingdings" pitchFamily="2" charset="2"/>
              <a:buChar char="Ø"/>
            </a:pPr>
            <a:endParaRPr lang="it-IT" sz="18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>
                <a:solidFill>
                  <a:srgbClr val="C00000"/>
                </a:solidFill>
              </a:rPr>
              <a:t>Bid Rigging </a:t>
            </a:r>
            <a:r>
              <a:rPr lang="it-IT" dirty="0">
                <a:solidFill>
                  <a:srgbClr val="C00000"/>
                </a:solidFill>
              </a:rPr>
              <a:t>– Analisi comparativa (2)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0474" y="666928"/>
            <a:ext cx="6616700" cy="463550"/>
          </a:xfrm>
        </p:spPr>
        <p:txBody>
          <a:bodyPr/>
          <a:lstStyle/>
          <a:p>
            <a:r>
              <a:rPr lang="it-IT" dirty="0">
                <a:solidFill>
                  <a:srgbClr val="C00000"/>
                </a:solidFill>
              </a:rPr>
              <a:t>Germania/Francia/UK/Spagna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674314" y="2081048"/>
            <a:ext cx="1376861" cy="91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6955" y="4712586"/>
            <a:ext cx="1351129" cy="1164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73515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4123" y="153956"/>
            <a:ext cx="6606000" cy="338709"/>
          </a:xfrm>
        </p:spPr>
        <p:txBody>
          <a:bodyPr/>
          <a:lstStyle/>
          <a:p>
            <a:r>
              <a:rPr lang="it-IT" i="1" dirty="0">
                <a:solidFill>
                  <a:srgbClr val="C00000"/>
                </a:solidFill>
              </a:rPr>
              <a:t>Bid Rigging </a:t>
            </a:r>
            <a:r>
              <a:rPr lang="it-IT" dirty="0">
                <a:solidFill>
                  <a:srgbClr val="C00000"/>
                </a:solidFill>
              </a:rPr>
              <a:t>– Analisi comparativa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1" y="1130478"/>
            <a:ext cx="7419975" cy="5498922"/>
          </a:xfrm>
        </p:spPr>
        <p:txBody>
          <a:bodyPr/>
          <a:lstStyle/>
          <a:p>
            <a:pPr marL="180975" indent="-95250" algn="just">
              <a:buFont typeface="Arial" pitchFamily="34" charset="0"/>
              <a:buChar char="•"/>
            </a:pPr>
            <a:r>
              <a:rPr lang="it-IT" sz="1500" b="1" dirty="0"/>
              <a:t>Attenzione crescente</a:t>
            </a:r>
            <a:r>
              <a:rPr lang="it-IT" sz="1500" dirty="0"/>
              <a:t> dell’AGCM (nel </a:t>
            </a:r>
            <a:r>
              <a:rPr lang="it-IT" sz="1500" u="sng" dirty="0"/>
              <a:t>2015</a:t>
            </a:r>
            <a:r>
              <a:rPr lang="it-IT" sz="1500" dirty="0"/>
              <a:t>, 7 istruttorie su 14 </a:t>
            </a:r>
            <a:r>
              <a:rPr lang="it-IT" sz="1500" u="sng" dirty="0"/>
              <a:t>riguardavano </a:t>
            </a:r>
            <a:r>
              <a:rPr lang="it-IT" sz="1500" i="1" u="sng" dirty="0"/>
              <a:t>bid rigging</a:t>
            </a:r>
            <a:r>
              <a:rPr lang="it-IT" sz="1500" dirty="0"/>
              <a:t>). In totale, i </a:t>
            </a:r>
            <a:r>
              <a:rPr lang="it-IT" sz="1500" u="sng" dirty="0"/>
              <a:t>casi di </a:t>
            </a:r>
            <a:r>
              <a:rPr lang="it-IT" sz="1500" i="1" u="sng" dirty="0"/>
              <a:t>bid rigging </a:t>
            </a:r>
            <a:r>
              <a:rPr lang="it-IT" sz="1500" u="sng" dirty="0"/>
              <a:t>analizzati sono 14</a:t>
            </a:r>
            <a:r>
              <a:rPr lang="it-IT" sz="1500" dirty="0"/>
              <a:t> di cui solo uno chiuso con archiviazione  (I/769 - </a:t>
            </a:r>
            <a:r>
              <a:rPr lang="it-IT" sz="1500" i="1" dirty="0"/>
              <a:t>Sanità privata in Abruzzo</a:t>
            </a:r>
            <a:r>
              <a:rPr lang="it-IT" sz="1500" dirty="0"/>
              <a:t>).</a:t>
            </a:r>
          </a:p>
          <a:p>
            <a:pPr marL="180975" indent="-95250" algn="just">
              <a:buFont typeface="Arial" pitchFamily="34" charset="0"/>
              <a:buChar char="•"/>
            </a:pPr>
            <a:endParaRPr lang="it-IT" sz="1500" dirty="0"/>
          </a:p>
          <a:p>
            <a:pPr marL="180975" indent="-95250" algn="just">
              <a:buFont typeface="Arial" pitchFamily="34" charset="0"/>
              <a:buChar char="•"/>
            </a:pPr>
            <a:r>
              <a:rPr lang="it-IT" sz="1500" b="1" dirty="0"/>
              <a:t>Diversità</a:t>
            </a:r>
            <a:r>
              <a:rPr lang="it-IT" sz="1500" dirty="0"/>
              <a:t> dei settori merceologici coinvolti (sanità, assicurativo, rifiuti, </a:t>
            </a:r>
            <a:r>
              <a:rPr lang="it-IT" sz="1500" i="1" dirty="0" err="1"/>
              <a:t>facility</a:t>
            </a:r>
            <a:r>
              <a:rPr lang="it-IT" sz="1500" i="1" dirty="0"/>
              <a:t> management</a:t>
            </a:r>
            <a:r>
              <a:rPr lang="it-IT" sz="1500" dirty="0"/>
              <a:t>, </a:t>
            </a:r>
            <a:r>
              <a:rPr lang="it-IT" sz="1500" i="1" dirty="0"/>
              <a:t>etc.</a:t>
            </a:r>
            <a:r>
              <a:rPr lang="it-IT" sz="1500" dirty="0"/>
              <a:t>) e delle fattispecie contestate (</a:t>
            </a:r>
            <a:r>
              <a:rPr lang="it-IT" sz="1500" i="1" dirty="0"/>
              <a:t>i.e. </a:t>
            </a:r>
            <a:r>
              <a:rPr lang="it-IT" sz="1500" dirty="0"/>
              <a:t>offerte di appoggio, spartizione dei lotti, gare deserte, ATI sovrabbondanti, </a:t>
            </a:r>
            <a:r>
              <a:rPr lang="it-IT" sz="1500" i="1" dirty="0"/>
              <a:t>etc.</a:t>
            </a:r>
            <a:r>
              <a:rPr lang="it-IT" sz="1500" dirty="0"/>
              <a:t>). Non solo gare pubbliche ma </a:t>
            </a:r>
            <a:r>
              <a:rPr lang="it-IT" sz="1500" u="sng" dirty="0"/>
              <a:t>anche private</a:t>
            </a:r>
            <a:r>
              <a:rPr lang="it-IT" sz="1500" dirty="0"/>
              <a:t> (cfr. I/790 – </a:t>
            </a:r>
            <a:r>
              <a:rPr lang="it-IT" sz="1500" i="1" dirty="0"/>
              <a:t>Vendita diritti televisivi Serie A</a:t>
            </a:r>
            <a:r>
              <a:rPr lang="it-IT" sz="1500" dirty="0"/>
              <a:t>).</a:t>
            </a:r>
          </a:p>
          <a:p>
            <a:pPr marL="85725" algn="just"/>
            <a:endParaRPr lang="it-IT" sz="1500" dirty="0"/>
          </a:p>
          <a:p>
            <a:pPr marL="180975" indent="-95250" algn="just">
              <a:buFont typeface="Arial" pitchFamily="34" charset="0"/>
              <a:buChar char="•"/>
            </a:pPr>
            <a:r>
              <a:rPr lang="it-IT" sz="1500" dirty="0"/>
              <a:t>Cooperazione tra </a:t>
            </a:r>
            <a:r>
              <a:rPr lang="it-IT" sz="1500" b="1" dirty="0"/>
              <a:t>AGCM </a:t>
            </a:r>
            <a:r>
              <a:rPr lang="it-IT" sz="1500" dirty="0"/>
              <a:t>e</a:t>
            </a:r>
            <a:r>
              <a:rPr lang="it-IT" sz="1500" b="1" dirty="0"/>
              <a:t> Procura </a:t>
            </a:r>
            <a:r>
              <a:rPr lang="it-IT" sz="1500" dirty="0"/>
              <a:t>tramite acquisizioni documentali (tra cui intercettazioni telefoniche, cfr. I/795  - </a:t>
            </a:r>
            <a:r>
              <a:rPr lang="it-IT" sz="1500" i="1" dirty="0"/>
              <a:t>Forniture Trenitalia</a:t>
            </a:r>
            <a:r>
              <a:rPr lang="it-IT" sz="1500" dirty="0"/>
              <a:t>).</a:t>
            </a:r>
          </a:p>
          <a:p>
            <a:pPr marL="180975" indent="-95250" algn="just">
              <a:buFont typeface="Arial" pitchFamily="34" charset="0"/>
              <a:buChar char="•"/>
            </a:pPr>
            <a:endParaRPr lang="it-IT" sz="1500" dirty="0"/>
          </a:p>
          <a:p>
            <a:pPr marL="180975" indent="-95250" algn="just">
              <a:buFont typeface="Arial" pitchFamily="34" charset="0"/>
              <a:buChar char="•"/>
            </a:pPr>
            <a:r>
              <a:rPr lang="it-IT" sz="1500" i="1" dirty="0"/>
              <a:t>Vademecum</a:t>
            </a:r>
            <a:r>
              <a:rPr lang="it-IT" sz="1500" dirty="0"/>
              <a:t> per le stazioni appaltanti (2013) e Protocollo con ANAC (2014).</a:t>
            </a:r>
          </a:p>
          <a:p>
            <a:pPr marL="180975" indent="-95250" algn="just">
              <a:buFont typeface="Arial" pitchFamily="34" charset="0"/>
              <a:buChar char="•"/>
            </a:pPr>
            <a:endParaRPr lang="it-IT" sz="1500" dirty="0"/>
          </a:p>
          <a:p>
            <a:pPr marL="85725" algn="just"/>
            <a:r>
              <a:rPr lang="it-IT" sz="1500" dirty="0"/>
              <a:t> </a:t>
            </a:r>
            <a:r>
              <a:rPr lang="it-IT" sz="1500" b="1" u="sng" dirty="0">
                <a:solidFill>
                  <a:srgbClr val="C00000"/>
                </a:solidFill>
              </a:rPr>
              <a:t>Peculiarità rispetto agli altri ordinamenti analizzati</a:t>
            </a:r>
          </a:p>
          <a:p>
            <a:pPr marL="180975" indent="-95250" algn="just">
              <a:buFont typeface="Arial" pitchFamily="34" charset="0"/>
              <a:buChar char="•"/>
            </a:pPr>
            <a:endParaRPr lang="it-IT" sz="1500" dirty="0"/>
          </a:p>
          <a:p>
            <a:pPr marL="180975" indent="-95250" algn="just">
              <a:buFont typeface="Arial" pitchFamily="34" charset="0"/>
              <a:buChar char="•"/>
            </a:pPr>
            <a:r>
              <a:rPr lang="it-IT" sz="1500" dirty="0"/>
              <a:t>Solo in Italia esistono linee guida sull’esclusione di imprese che hanno commesso illeciti </a:t>
            </a:r>
            <a:r>
              <a:rPr lang="it-IT" sz="1500" i="1" dirty="0"/>
              <a:t>antitrust </a:t>
            </a:r>
            <a:r>
              <a:rPr lang="it-IT" sz="1500" dirty="0"/>
              <a:t>nell’ambito di gare (</a:t>
            </a:r>
            <a:r>
              <a:rPr lang="it-IT" sz="1500" u="sng" dirty="0"/>
              <a:t>Linee Guida ANAC n. 6 del 16.11.2016</a:t>
            </a:r>
            <a:r>
              <a:rPr lang="it-IT" sz="1500" dirty="0"/>
              <a:t>);</a:t>
            </a:r>
          </a:p>
          <a:p>
            <a:pPr marL="180975" indent="-95250" algn="just">
              <a:buFont typeface="Arial" pitchFamily="34" charset="0"/>
              <a:buChar char="•"/>
            </a:pPr>
            <a:endParaRPr lang="it-IT" sz="1500" dirty="0"/>
          </a:p>
          <a:p>
            <a:pPr marL="180975" indent="-95250" algn="just">
              <a:buFont typeface="Arial" pitchFamily="34" charset="0"/>
              <a:buChar char="•"/>
            </a:pPr>
            <a:r>
              <a:rPr lang="it-IT" sz="1500" dirty="0">
                <a:solidFill>
                  <a:srgbClr val="C3092B"/>
                </a:solidFill>
              </a:rPr>
              <a:t>Criteri speciali per il calcolo delle sanzioni </a:t>
            </a:r>
            <a:r>
              <a:rPr lang="it-IT" sz="1500" dirty="0"/>
              <a:t>in caso di </a:t>
            </a:r>
            <a:r>
              <a:rPr lang="it-IT" sz="1500" i="1" dirty="0" err="1"/>
              <a:t>bid</a:t>
            </a:r>
            <a:r>
              <a:rPr lang="it-IT" sz="1500" i="1" dirty="0"/>
              <a:t> </a:t>
            </a:r>
            <a:r>
              <a:rPr lang="it-IT" sz="1500" i="1" dirty="0" err="1"/>
              <a:t>rigging</a:t>
            </a:r>
            <a:r>
              <a:rPr lang="it-IT" sz="1500" dirty="0"/>
              <a:t> (</a:t>
            </a:r>
            <a:r>
              <a:rPr lang="it-IT" sz="1500" u="sng" dirty="0"/>
              <a:t>Linee Guida AGCM del 31.10.2014);</a:t>
            </a:r>
            <a:endParaRPr lang="it-IT" sz="1500" dirty="0"/>
          </a:p>
          <a:p>
            <a:pPr marL="180975" indent="-95250" algn="just">
              <a:buFont typeface="Arial" pitchFamily="34" charset="0"/>
              <a:buChar char="•"/>
            </a:pPr>
            <a:endParaRPr lang="it-IT" sz="1500" dirty="0"/>
          </a:p>
          <a:p>
            <a:pPr marL="180975" indent="-95250" algn="just">
              <a:buFont typeface="Arial" pitchFamily="34" charset="0"/>
              <a:buChar char="•"/>
            </a:pPr>
            <a:r>
              <a:rPr lang="it-IT" sz="1500" dirty="0"/>
              <a:t>Diversamente dagli altri paesi, i casi interessati hanno riguardato perlopiù </a:t>
            </a:r>
            <a:r>
              <a:rPr lang="it-IT" sz="1500" b="1" u="sng" dirty="0"/>
              <a:t>pratiche concordate</a:t>
            </a:r>
            <a:r>
              <a:rPr lang="it-IT" sz="1500" b="1" dirty="0"/>
              <a:t> </a:t>
            </a:r>
            <a:r>
              <a:rPr lang="it-IT" sz="1500" dirty="0"/>
              <a:t>di cui </a:t>
            </a:r>
            <a:r>
              <a:rPr lang="it-IT" sz="1500" b="1" u="sng" dirty="0"/>
              <a:t>la metà per condotte omissive</a:t>
            </a:r>
            <a:r>
              <a:rPr lang="it-IT" sz="1500" b="1" dirty="0"/>
              <a:t> </a:t>
            </a:r>
            <a:r>
              <a:rPr lang="it-IT" sz="1500" dirty="0"/>
              <a:t>(I/666 </a:t>
            </a:r>
            <a:r>
              <a:rPr lang="it-IT" sz="1500" i="1" dirty="0"/>
              <a:t>Gare fornitura di dispositivi per </a:t>
            </a:r>
            <a:r>
              <a:rPr lang="it-IT" sz="1500" i="1" dirty="0" err="1"/>
              <a:t>stomia</a:t>
            </a:r>
            <a:r>
              <a:rPr lang="it-IT" sz="1500" i="1" dirty="0"/>
              <a:t>;</a:t>
            </a:r>
            <a:r>
              <a:rPr lang="it-IT" sz="1500" dirty="0"/>
              <a:t> I/769 </a:t>
            </a:r>
            <a:r>
              <a:rPr lang="it-IT" sz="1500" i="1" dirty="0"/>
              <a:t>Sanità privata nella Regione Abruzzo</a:t>
            </a:r>
            <a:r>
              <a:rPr lang="it-IT" sz="1500" dirty="0"/>
              <a:t>; I/744 </a:t>
            </a:r>
            <a:r>
              <a:rPr lang="it-IT" sz="1500" i="1" dirty="0"/>
              <a:t>Gare per TPL; </a:t>
            </a:r>
            <a:r>
              <a:rPr lang="it-IT" sz="1500" dirty="0"/>
              <a:t>e I/792 </a:t>
            </a:r>
            <a:r>
              <a:rPr lang="it-IT" sz="1500" i="1" dirty="0"/>
              <a:t>Gare ossigenoterapia ventiloterapia</a:t>
            </a:r>
            <a:r>
              <a:rPr lang="it-IT" sz="1500" dirty="0"/>
              <a:t>) </a:t>
            </a:r>
            <a:r>
              <a:rPr lang="it-IT" sz="1500" dirty="0">
                <a:sym typeface="Wingdings" pitchFamily="2" charset="2"/>
              </a:rPr>
              <a:t></a:t>
            </a:r>
            <a:r>
              <a:rPr lang="it-IT" sz="1500" dirty="0"/>
              <a:t> Ciò ha portato sia l’AGCM, sia i giudici amministrativi ad approfondire il tema dello </a:t>
            </a:r>
            <a:r>
              <a:rPr lang="it-IT" sz="1500" i="1" dirty="0">
                <a:solidFill>
                  <a:schemeClr val="accent4"/>
                </a:solidFill>
              </a:rPr>
              <a:t>standard probatorio </a:t>
            </a:r>
            <a:r>
              <a:rPr lang="it-IT" sz="1500" dirty="0"/>
              <a:t>in caso di condotte omissive nell’ambito del </a:t>
            </a:r>
            <a:r>
              <a:rPr lang="it-IT" sz="1500" i="1" dirty="0" err="1"/>
              <a:t>bid</a:t>
            </a:r>
            <a:r>
              <a:rPr lang="it-IT" sz="1500" i="1" dirty="0"/>
              <a:t> </a:t>
            </a:r>
            <a:r>
              <a:rPr lang="it-IT" sz="1500" i="1" dirty="0" err="1"/>
              <a:t>rigging</a:t>
            </a:r>
            <a:r>
              <a:rPr lang="it-IT" sz="1500" dirty="0"/>
              <a:t>.</a:t>
            </a:r>
          </a:p>
          <a:p>
            <a:pPr marL="180975" indent="-95250" algn="just">
              <a:buFont typeface="Arial" pitchFamily="34" charset="0"/>
              <a:buChar char="•"/>
            </a:pPr>
            <a:endParaRPr lang="it-IT" sz="15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40474" y="666928"/>
            <a:ext cx="6616700" cy="463550"/>
          </a:xfrm>
        </p:spPr>
        <p:txBody>
          <a:bodyPr/>
          <a:lstStyle/>
          <a:p>
            <a:r>
              <a:rPr lang="it-IT" dirty="0"/>
              <a:t>Italia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1638" y="2475137"/>
            <a:ext cx="1024552" cy="1209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9582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>
                <a:solidFill>
                  <a:srgbClr val="C00000"/>
                </a:solidFill>
              </a:rPr>
              <a:t>Bid Rigging</a:t>
            </a:r>
            <a:r>
              <a:rPr lang="it-IT" dirty="0">
                <a:solidFill>
                  <a:srgbClr val="C00000"/>
                </a:solidFill>
              </a:rPr>
              <a:t> – Standard probatorio </a:t>
            </a:r>
            <a:endParaRPr lang="it-IT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1175" y="983830"/>
            <a:ext cx="7092950" cy="5493171"/>
          </a:xfrm>
        </p:spPr>
        <p:txBody>
          <a:bodyPr/>
          <a:lstStyle/>
          <a:p>
            <a:pPr algn="just"/>
            <a:r>
              <a:rPr lang="it-IT" sz="1800" dirty="0"/>
              <a:t>Come noto, l’onere della prova varia a seconda che, nel corso del procedimento, l’AGCM acquisisca evidenza di elementi esogeni o meramente endogeni.</a:t>
            </a:r>
          </a:p>
          <a:p>
            <a:pPr algn="just"/>
            <a:endParaRPr lang="it-IT" sz="1800" dirty="0"/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dirty="0"/>
              <a:t>Anche </a:t>
            </a:r>
            <a:r>
              <a:rPr lang="it-IT" sz="1800" b="1" dirty="0"/>
              <a:t>elementi </a:t>
            </a:r>
            <a:r>
              <a:rPr lang="it-IT" sz="1800" b="1" dirty="0">
                <a:solidFill>
                  <a:srgbClr val="C00000"/>
                </a:solidFill>
              </a:rPr>
              <a:t>esogeni</a:t>
            </a:r>
            <a:r>
              <a:rPr lang="it-IT" sz="1800" dirty="0"/>
              <a:t> </a:t>
            </a:r>
            <a:r>
              <a:rPr lang="it-IT" sz="1800" dirty="0">
                <a:sym typeface="Wingdings" pitchFamily="2" charset="2"/>
              </a:rPr>
              <a:t> l’onere della prova incombe sulle imprese;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800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dirty="0">
                <a:sym typeface="Wingdings" pitchFamily="2" charset="2"/>
              </a:rPr>
              <a:t>Solo </a:t>
            </a:r>
            <a:r>
              <a:rPr lang="it-IT" sz="1800" b="1" dirty="0">
                <a:sym typeface="Wingdings" pitchFamily="2" charset="2"/>
              </a:rPr>
              <a:t>elementi </a:t>
            </a:r>
            <a:r>
              <a:rPr lang="it-IT" sz="1800" b="1" dirty="0">
                <a:solidFill>
                  <a:srgbClr val="C00000"/>
                </a:solidFill>
                <a:sym typeface="Wingdings" pitchFamily="2" charset="2"/>
              </a:rPr>
              <a:t>endogeni</a:t>
            </a:r>
            <a:r>
              <a:rPr lang="it-IT" sz="1800" dirty="0">
                <a:sym typeface="Wingdings" pitchFamily="2" charset="2"/>
              </a:rPr>
              <a:t>  incombe sull’Autorità l’onere di ricercare indizi seri, precisi e concordanti che dimostrino che il parallelismo di condotte sul mercato non sia suscettibile di una spiegazione alternativa alla collusione. 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it-IT" sz="1800" dirty="0">
              <a:sym typeface="Wingdings" pitchFamily="2" charset="2"/>
            </a:endParaRPr>
          </a:p>
          <a:p>
            <a:pPr algn="just"/>
            <a:r>
              <a:rPr lang="it-IT" sz="1800" dirty="0">
                <a:sym typeface="Wingdings" pitchFamily="2" charset="2"/>
              </a:rPr>
              <a:t>In difetto di elementi esogeni, i giudici amministrativi hanno evidenziato che “</a:t>
            </a:r>
            <a:r>
              <a:rPr lang="it-IT" sz="1800" i="1" dirty="0">
                <a:sym typeface="Wingdings" pitchFamily="2" charset="2"/>
              </a:rPr>
              <a:t>l’ipotesi proposta dall’Autorità </a:t>
            </a:r>
            <a:r>
              <a:rPr lang="it-IT" sz="1800" dirty="0">
                <a:sym typeface="Wingdings" pitchFamily="2" charset="2"/>
              </a:rPr>
              <a:t>[deve] </a:t>
            </a:r>
            <a:r>
              <a:rPr lang="it-IT" sz="1800" i="1" dirty="0">
                <a:sym typeface="Wingdings" pitchFamily="2" charset="2"/>
              </a:rPr>
              <a:t>risultare sorretta da plurimi indizi concordanti e </a:t>
            </a:r>
            <a:r>
              <a:rPr lang="it-IT" sz="1800" dirty="0">
                <a:sym typeface="Wingdings" pitchFamily="2" charset="2"/>
              </a:rPr>
              <a:t>[deve essere] </a:t>
            </a:r>
            <a:r>
              <a:rPr lang="it-IT" sz="1800" i="1" dirty="0">
                <a:sym typeface="Wingdings" pitchFamily="2" charset="2"/>
              </a:rPr>
              <a:t>l’unica a dare un senso accettabile alla ‘storia’ che si propone per la ricostruzione dell’intesa illecita</a:t>
            </a:r>
            <a:r>
              <a:rPr lang="it-IT" sz="1800" dirty="0">
                <a:sym typeface="Wingdings" pitchFamily="2" charset="2"/>
              </a:rPr>
              <a:t>” secondo il c.d. criterio della </a:t>
            </a:r>
            <a:r>
              <a:rPr lang="it-IT" sz="1800" b="1" dirty="0">
                <a:sym typeface="Wingdings" pitchFamily="2" charset="2"/>
              </a:rPr>
              <a:t>congruenza narrativa</a:t>
            </a:r>
            <a:r>
              <a:rPr lang="it-IT" sz="1800" dirty="0">
                <a:sym typeface="Wingdings" pitchFamily="2" charset="2"/>
              </a:rPr>
              <a:t> (TAR Lazio, 14281/2015 – </a:t>
            </a:r>
            <a:r>
              <a:rPr lang="it-IT" sz="1800" i="1" dirty="0">
                <a:sym typeface="Wingdings" pitchFamily="2" charset="2"/>
              </a:rPr>
              <a:t>Gare TPL</a:t>
            </a:r>
            <a:r>
              <a:rPr lang="it-IT" sz="1800" dirty="0">
                <a:sym typeface="Wingdings" pitchFamily="2" charset="2"/>
              </a:rPr>
              <a:t>).</a:t>
            </a:r>
          </a:p>
          <a:p>
            <a:pPr algn="just"/>
            <a:endParaRPr lang="it-IT" sz="1800" dirty="0">
              <a:sym typeface="Wingdings" pitchFamily="2" charset="2"/>
            </a:endParaRPr>
          </a:p>
          <a:p>
            <a:pPr algn="just"/>
            <a:r>
              <a:rPr lang="it-IT" sz="1800" dirty="0">
                <a:sym typeface="Wingdings" pitchFamily="2" charset="2"/>
              </a:rPr>
              <a:t>In tali casi, alle imprese </a:t>
            </a:r>
            <a:r>
              <a:rPr lang="it-IT" sz="1800" i="1" dirty="0">
                <a:sym typeface="Wingdings" pitchFamily="2" charset="2"/>
              </a:rPr>
              <a:t>«basta dimostrare </a:t>
            </a:r>
            <a:r>
              <a:rPr lang="it-IT" sz="1800" i="1" u="sng" dirty="0">
                <a:sym typeface="Wingdings" pitchFamily="2" charset="2"/>
              </a:rPr>
              <a:t>circostanze plausibili che pongano sotto una luce diversa i fatti accertati </a:t>
            </a:r>
            <a:r>
              <a:rPr lang="it-IT" sz="1800" i="1" dirty="0">
                <a:sym typeface="Wingdings" pitchFamily="2" charset="2"/>
              </a:rPr>
              <a:t>dall’Autorità e consentano, così, di dare una </a:t>
            </a:r>
            <a:r>
              <a:rPr lang="it-IT" sz="1800" i="1" u="sng" dirty="0">
                <a:sym typeface="Wingdings" pitchFamily="2" charset="2"/>
              </a:rPr>
              <a:t>diversa spiegazione dei fatti</a:t>
            </a:r>
            <a:r>
              <a:rPr lang="it-IT" sz="1800" dirty="0">
                <a:sym typeface="Wingdings" pitchFamily="2" charset="2"/>
              </a:rPr>
              <a:t>» (TAR Lazio, 13303/2016 – </a:t>
            </a:r>
            <a:r>
              <a:rPr lang="it-IT" sz="1800" i="1" dirty="0">
                <a:sym typeface="Wingdings" pitchFamily="2" charset="2"/>
              </a:rPr>
              <a:t>Gara </a:t>
            </a:r>
            <a:r>
              <a:rPr lang="it-IT" sz="1800" i="1" dirty="0" err="1">
                <a:sym typeface="Wingdings" pitchFamily="2" charset="2"/>
              </a:rPr>
              <a:t>Consip</a:t>
            </a:r>
            <a:r>
              <a:rPr lang="it-IT" sz="1800" i="1" dirty="0">
                <a:sym typeface="Wingdings" pitchFamily="2" charset="2"/>
              </a:rPr>
              <a:t> Scuole</a:t>
            </a:r>
            <a:r>
              <a:rPr lang="it-IT" sz="1800" dirty="0">
                <a:sym typeface="Wingdings" pitchFamily="2" charset="2"/>
              </a:rPr>
              <a:t>).</a:t>
            </a:r>
            <a:endParaRPr lang="it-IT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6</a:t>
            </a:fld>
            <a:endParaRPr lang="it-IT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634714" y="1578630"/>
            <a:ext cx="1260886" cy="1260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435" b="17501"/>
          <a:stretch/>
        </p:blipFill>
        <p:spPr bwMode="auto">
          <a:xfrm>
            <a:off x="8437303" y="5553266"/>
            <a:ext cx="1464762" cy="923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26890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1175" y="179087"/>
            <a:ext cx="6605999" cy="338709"/>
          </a:xfrm>
        </p:spPr>
        <p:txBody>
          <a:bodyPr/>
          <a:lstStyle/>
          <a:p>
            <a:r>
              <a:rPr lang="it-IT" i="1" dirty="0">
                <a:solidFill>
                  <a:srgbClr val="C00000"/>
                </a:solidFill>
              </a:rPr>
              <a:t>Bid Rigging</a:t>
            </a:r>
            <a:r>
              <a:rPr lang="it-IT" dirty="0">
                <a:solidFill>
                  <a:srgbClr val="C00000"/>
                </a:solidFill>
              </a:rPr>
              <a:t> – Elementi esogeni (1) </a:t>
            </a:r>
            <a:endParaRPr lang="it-IT" i="1" dirty="0">
              <a:solidFill>
                <a:srgbClr val="C00000"/>
              </a:solidFill>
            </a:endParaRPr>
          </a:p>
        </p:txBody>
      </p:sp>
      <p:pic>
        <p:nvPicPr>
          <p:cNvPr id="8197" name="Picture 5" descr="Risultati immagini per sentenz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9981" y="4534485"/>
            <a:ext cx="1400241" cy="119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1174" y="722668"/>
            <a:ext cx="6907143" cy="5633682"/>
          </a:xfrm>
        </p:spPr>
        <p:txBody>
          <a:bodyPr/>
          <a:lstStyle/>
          <a:p>
            <a:pPr algn="just"/>
            <a:r>
              <a:rPr lang="it-IT" dirty="0"/>
              <a:t>Affinché i contatti tra le imprese possano assumere rilevanza </a:t>
            </a:r>
            <a:r>
              <a:rPr lang="it-IT" i="1" dirty="0"/>
              <a:t>antitrust</a:t>
            </a:r>
            <a:r>
              <a:rPr lang="it-IT" dirty="0"/>
              <a:t> e definirsi </a:t>
            </a:r>
            <a:r>
              <a:rPr lang="it-IT" b="1" dirty="0"/>
              <a:t>qualificati</a:t>
            </a:r>
            <a:r>
              <a:rPr lang="it-IT" dirty="0"/>
              <a:t> devono riguardare «</a:t>
            </a:r>
            <a:r>
              <a:rPr lang="it-IT" i="1" dirty="0"/>
              <a:t>incontri nei quali </a:t>
            </a:r>
            <a:r>
              <a:rPr lang="it-IT" i="1" u="sng" dirty="0"/>
              <a:t>emerga chiaramente che le parti intendessero concertare pratiche contrarie alla concorrenza</a:t>
            </a:r>
            <a:r>
              <a:rPr lang="it-IT" dirty="0"/>
              <a:t>» (</a:t>
            </a:r>
            <a:r>
              <a:rPr lang="it-IT" dirty="0">
                <a:sym typeface="Wingdings" pitchFamily="2" charset="2"/>
              </a:rPr>
              <a:t>TAR Lazio, 3982/2016 – </a:t>
            </a:r>
            <a:r>
              <a:rPr lang="it-IT" i="1" dirty="0">
                <a:sym typeface="Wingdings" pitchFamily="2" charset="2"/>
              </a:rPr>
              <a:t>My Chef</a:t>
            </a:r>
            <a:r>
              <a:rPr lang="it-IT" dirty="0">
                <a:sym typeface="Wingdings" pitchFamily="2" charset="2"/>
              </a:rPr>
              <a:t>).</a:t>
            </a:r>
          </a:p>
          <a:p>
            <a:pPr algn="just"/>
            <a:endParaRPr lang="it-IT" dirty="0">
              <a:sym typeface="Wingdings" pitchFamily="2" charset="2"/>
            </a:endParaRPr>
          </a:p>
          <a:p>
            <a:pPr algn="just"/>
            <a:r>
              <a:rPr lang="it-IT" b="1" u="sng" dirty="0">
                <a:solidFill>
                  <a:srgbClr val="C00000"/>
                </a:solidFill>
                <a:sym typeface="Wingdings" pitchFamily="2" charset="2"/>
              </a:rPr>
              <a:t>Precisazioni </a:t>
            </a:r>
            <a:r>
              <a:rPr lang="it-IT" u="sng" dirty="0">
                <a:solidFill>
                  <a:srgbClr val="C00000"/>
                </a:solidFill>
                <a:sym typeface="Wingdings" pitchFamily="2" charset="2"/>
              </a:rPr>
              <a:t>fornite dai giudici amministrativi</a:t>
            </a:r>
            <a:r>
              <a:rPr lang="it-IT" dirty="0">
                <a:sym typeface="Wingdings" pitchFamily="2" charset="2"/>
              </a:rPr>
              <a:t>  non è sufficiente dare evidenza di occasioni di incontro tra concorrenti, specie laddove queste ultime siano avvenute in </a:t>
            </a:r>
            <a:r>
              <a:rPr lang="it-IT" b="1" dirty="0">
                <a:sym typeface="Wingdings" pitchFamily="2" charset="2"/>
              </a:rPr>
              <a:t>contesti istituzionali </a:t>
            </a:r>
            <a:r>
              <a:rPr lang="it-IT" dirty="0">
                <a:sym typeface="Wingdings" pitchFamily="2" charset="2"/>
              </a:rPr>
              <a:t>(</a:t>
            </a:r>
            <a:r>
              <a:rPr lang="it-IT" i="1" dirty="0">
                <a:sym typeface="Wingdings" pitchFamily="2" charset="2"/>
              </a:rPr>
              <a:t>i.e.</a:t>
            </a:r>
            <a:r>
              <a:rPr lang="it-IT" dirty="0">
                <a:sym typeface="Wingdings" pitchFamily="2" charset="2"/>
              </a:rPr>
              <a:t> associazioni di categoria) o in </a:t>
            </a:r>
            <a:r>
              <a:rPr lang="it-IT" b="1" dirty="0">
                <a:sym typeface="Wingdings" pitchFamily="2" charset="2"/>
              </a:rPr>
              <a:t>luoghi aperti al pubblico</a:t>
            </a:r>
            <a:r>
              <a:rPr lang="it-IT" dirty="0">
                <a:sym typeface="Wingdings" pitchFamily="2" charset="2"/>
              </a:rPr>
              <a:t>. </a:t>
            </a:r>
          </a:p>
          <a:p>
            <a:pPr algn="just"/>
            <a:endParaRPr lang="it-IT" u="sng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b="1" u="sng" dirty="0">
                <a:sym typeface="Wingdings" pitchFamily="2" charset="2"/>
              </a:rPr>
              <a:t>TAR Lazio, 6503/2016 </a:t>
            </a:r>
            <a:r>
              <a:rPr lang="it-IT" u="sng" dirty="0">
                <a:sym typeface="Wingdings" pitchFamily="2" charset="2"/>
              </a:rPr>
              <a:t>– </a:t>
            </a:r>
            <a:r>
              <a:rPr lang="it-IT" i="1" u="sng" dirty="0">
                <a:sym typeface="Wingdings" pitchFamily="2" charset="2"/>
              </a:rPr>
              <a:t>Servizi di post produzione programmi televisivi RAI</a:t>
            </a:r>
            <a:r>
              <a:rPr lang="it-IT" dirty="0">
                <a:sym typeface="Wingdings" pitchFamily="2" charset="2"/>
              </a:rPr>
              <a:t> (</a:t>
            </a:r>
            <a:r>
              <a:rPr lang="it-IT" i="1" dirty="0">
                <a:sym typeface="Wingdings" pitchFamily="2" charset="2"/>
              </a:rPr>
              <a:t>sub </a:t>
            </a:r>
            <a:r>
              <a:rPr lang="it-IT" i="1" dirty="0" err="1">
                <a:sym typeface="Wingdings" pitchFamily="2" charset="2"/>
              </a:rPr>
              <a:t>iudice</a:t>
            </a:r>
            <a:r>
              <a:rPr lang="it-IT" dirty="0">
                <a:sym typeface="Wingdings" pitchFamily="2" charset="2"/>
              </a:rPr>
              <a:t>)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i="1" u="sng" dirty="0">
              <a:sym typeface="Wingdings" pitchFamily="2" charset="2"/>
            </a:endParaRPr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dirty="0">
                <a:sym typeface="Wingdings" pitchFamily="2" charset="2"/>
              </a:rPr>
              <a:t>La prova della collusione non  può desumersi da alcune riunioni svolte tra gli operatori in una </a:t>
            </a:r>
            <a:r>
              <a:rPr lang="it-IT" b="1" dirty="0">
                <a:sym typeface="Wingdings" pitchFamily="2" charset="2"/>
              </a:rPr>
              <a:t>sala parrocchiale</a:t>
            </a:r>
            <a:r>
              <a:rPr lang="it-IT" dirty="0">
                <a:sym typeface="Wingdings" pitchFamily="2" charset="2"/>
              </a:rPr>
              <a:t>, in quanto: </a:t>
            </a:r>
          </a:p>
          <a:p>
            <a:pPr marL="1004888" lvl="2" indent="-285750" algn="just">
              <a:buFont typeface="Wingdings" pitchFamily="2" charset="2"/>
              <a:buChar char="§"/>
            </a:pPr>
            <a:r>
              <a:rPr lang="it-IT" sz="1800" dirty="0">
                <a:sym typeface="Wingdings" pitchFamily="2" charset="2"/>
              </a:rPr>
              <a:t>si tratta di luoghi aperti al pubblico;</a:t>
            </a:r>
          </a:p>
          <a:p>
            <a:pPr marL="1004888" lvl="2" indent="-285750" algn="just">
              <a:buFont typeface="Wingdings" pitchFamily="2" charset="2"/>
              <a:buChar char="§"/>
            </a:pPr>
            <a:r>
              <a:rPr lang="it-IT" sz="1800" dirty="0">
                <a:sym typeface="Wingdings" pitchFamily="2" charset="2"/>
              </a:rPr>
              <a:t>nei verbali venivano solo fornite generiche raccomandazioni a non formulare prezzi troppo bassi in occasione delle gare;</a:t>
            </a:r>
          </a:p>
          <a:p>
            <a:pPr marL="1004888" lvl="2" indent="-285750" algn="just">
              <a:buFont typeface="Wingdings" pitchFamily="2" charset="2"/>
              <a:buChar char="§"/>
            </a:pPr>
            <a:r>
              <a:rPr lang="it-IT" sz="1800" dirty="0">
                <a:sym typeface="Wingdings" pitchFamily="2" charset="2"/>
              </a:rPr>
              <a:t>dai verbali «</a:t>
            </a:r>
            <a:r>
              <a:rPr lang="it-IT" sz="1800" i="1" dirty="0">
                <a:sym typeface="Wingdings" pitchFamily="2" charset="2"/>
              </a:rPr>
              <a:t>non è dato comprendere da chi e da quanti sarebbe stata raccolta la descritta sollecitazione</a:t>
            </a:r>
            <a:r>
              <a:rPr lang="it-IT" sz="1800" dirty="0">
                <a:sym typeface="Wingdings" pitchFamily="2" charset="2"/>
              </a:rPr>
              <a:t>».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700" b="1" i="1" u="sng" dirty="0">
              <a:sym typeface="Wingdings" pitchFamily="2" charset="2"/>
            </a:endParaRPr>
          </a:p>
          <a:p>
            <a:pPr marL="342900" indent="-342900" algn="just">
              <a:buFont typeface="Wingdings" pitchFamily="2" charset="2"/>
              <a:buChar char="Ø"/>
            </a:pPr>
            <a:endParaRPr lang="it-IT" sz="1800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endParaRPr lang="it-IT" sz="1800" b="1" dirty="0">
              <a:sym typeface="Wingdings" pitchFamily="2" charset="2"/>
            </a:endParaRPr>
          </a:p>
          <a:p>
            <a:pPr algn="just"/>
            <a:endParaRPr lang="it-IT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480010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1175" y="179087"/>
            <a:ext cx="6605999" cy="338709"/>
          </a:xfrm>
        </p:spPr>
        <p:txBody>
          <a:bodyPr/>
          <a:lstStyle/>
          <a:p>
            <a:r>
              <a:rPr lang="it-IT" i="1" dirty="0">
                <a:solidFill>
                  <a:srgbClr val="C00000"/>
                </a:solidFill>
              </a:rPr>
              <a:t>Bid Rigging</a:t>
            </a:r>
            <a:r>
              <a:rPr lang="it-IT" dirty="0">
                <a:solidFill>
                  <a:srgbClr val="C00000"/>
                </a:solidFill>
              </a:rPr>
              <a:t> – Elementi esogeni (2) </a:t>
            </a:r>
            <a:endParaRPr lang="it-IT" i="1" dirty="0">
              <a:solidFill>
                <a:srgbClr val="C00000"/>
              </a:solidFill>
            </a:endParaRPr>
          </a:p>
        </p:txBody>
      </p:sp>
      <p:pic>
        <p:nvPicPr>
          <p:cNvPr id="8197" name="Picture 5" descr="Risultati immagini per sentenz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0257" y="1856097"/>
            <a:ext cx="1492980" cy="127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1174" y="722668"/>
            <a:ext cx="6825257" cy="5633682"/>
          </a:xfrm>
        </p:spPr>
        <p:txBody>
          <a:bodyPr/>
          <a:lstStyle/>
          <a:p>
            <a:pPr marL="285750" indent="-285750" algn="just">
              <a:buFont typeface="Wingdings" pitchFamily="2" charset="2"/>
              <a:buChar char="Ø"/>
            </a:pPr>
            <a:endParaRPr lang="it-IT" sz="1700" b="1" i="1" u="sng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b="1" u="sng" dirty="0">
                <a:sym typeface="Wingdings" pitchFamily="2" charset="2"/>
              </a:rPr>
              <a:t>TAR Lazio, 14281/2015</a:t>
            </a:r>
            <a:r>
              <a:rPr lang="it-IT" u="sng" dirty="0">
                <a:sym typeface="Wingdings" pitchFamily="2" charset="2"/>
              </a:rPr>
              <a:t> – </a:t>
            </a:r>
            <a:r>
              <a:rPr lang="it-IT" i="1" u="sng" dirty="0">
                <a:sym typeface="Wingdings" pitchFamily="2" charset="2"/>
              </a:rPr>
              <a:t>Gare TPL</a:t>
            </a:r>
            <a:r>
              <a:rPr lang="it-IT" i="1" dirty="0">
                <a:sym typeface="Wingdings" pitchFamily="2" charset="2"/>
              </a:rPr>
              <a:t> </a:t>
            </a:r>
            <a:r>
              <a:rPr lang="it-IT" dirty="0">
                <a:sym typeface="Wingdings" pitchFamily="2" charset="2"/>
              </a:rPr>
              <a:t>(confermata dal </a:t>
            </a:r>
            <a:r>
              <a:rPr lang="it-IT" dirty="0" err="1">
                <a:sym typeface="Wingdings" pitchFamily="2" charset="2"/>
              </a:rPr>
              <a:t>CdS</a:t>
            </a:r>
            <a:r>
              <a:rPr lang="it-IT" dirty="0">
                <a:sym typeface="Wingdings" pitchFamily="2" charset="2"/>
              </a:rPr>
              <a:t>)</a:t>
            </a:r>
            <a:endParaRPr lang="it-IT" i="1" u="sng" dirty="0">
              <a:sym typeface="Wingdings" pitchFamily="2" charset="2"/>
            </a:endParaRPr>
          </a:p>
          <a:p>
            <a:pPr algn="just"/>
            <a:endParaRPr lang="it-IT" i="1" u="sng" dirty="0">
              <a:sym typeface="Wingdings" pitchFamily="2" charset="2"/>
            </a:endParaRPr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dirty="0">
                <a:sym typeface="Wingdings" pitchFamily="2" charset="2"/>
              </a:rPr>
              <a:t>Il </a:t>
            </a:r>
            <a:r>
              <a:rPr lang="it-IT" b="1" dirty="0">
                <a:sym typeface="Wingdings" pitchFamily="2" charset="2"/>
              </a:rPr>
              <a:t>gruppo di lavoro </a:t>
            </a:r>
            <a:r>
              <a:rPr lang="it-IT" dirty="0">
                <a:sym typeface="Wingdings" pitchFamily="2" charset="2"/>
              </a:rPr>
              <a:t>costituisce una modalità ordinaria di funzionamento dell’ANIA e, pertanto, “</a:t>
            </a:r>
            <a:r>
              <a:rPr lang="it-IT" i="1" dirty="0">
                <a:sym typeface="Wingdings" pitchFamily="2" charset="2"/>
              </a:rPr>
              <a:t>in assenza di prove documentali di diverso segno risulta assolutamente assertiva l’affermazione secondo cui i comportamenti economici illeciti contestati alle parti sarebbero stati condivisi dalle stesse nell’ambito dell’ANIA</a:t>
            </a:r>
            <a:r>
              <a:rPr lang="it-IT" dirty="0">
                <a:sym typeface="Wingdings" pitchFamily="2" charset="2"/>
              </a:rPr>
              <a:t>”.</a:t>
            </a:r>
          </a:p>
          <a:p>
            <a:pPr marL="642938" lvl="1" indent="-285750" algn="just">
              <a:buFont typeface="Wingdings" pitchFamily="2" charset="2"/>
              <a:buChar char="§"/>
            </a:pPr>
            <a:endParaRPr lang="it-IT" dirty="0">
              <a:sym typeface="Wingdings" pitchFamily="2" charset="2"/>
            </a:endParaRPr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dirty="0">
                <a:sym typeface="Wingdings" pitchFamily="2" charset="2"/>
              </a:rPr>
              <a:t>Ad ulteriore evidenza della legittimità delle condotte il giudice rileva, inoltre, “</a:t>
            </a:r>
            <a:r>
              <a:rPr lang="it-IT" i="1" dirty="0">
                <a:sym typeface="Wingdings" pitchFamily="2" charset="2"/>
              </a:rPr>
              <a:t>che a tali incontri erano sempre presenti </a:t>
            </a:r>
            <a:r>
              <a:rPr lang="it-IT" i="1" u="sng" dirty="0">
                <a:sym typeface="Wingdings" pitchFamily="2" charset="2"/>
              </a:rPr>
              <a:t>soggetti terzi</a:t>
            </a:r>
            <a:r>
              <a:rPr lang="it-IT" i="1" dirty="0">
                <a:sym typeface="Wingdings" pitchFamily="2" charset="2"/>
              </a:rPr>
              <a:t> rispetto alle parti del procedimento</a:t>
            </a:r>
            <a:r>
              <a:rPr lang="it-IT" dirty="0">
                <a:sym typeface="Wingdings" pitchFamily="2" charset="2"/>
              </a:rPr>
              <a:t>».</a:t>
            </a:r>
          </a:p>
          <a:p>
            <a:pPr algn="just"/>
            <a:endParaRPr lang="it-IT" dirty="0">
              <a:sym typeface="Wingdings" pitchFamily="2" charset="2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it-IT" dirty="0">
                <a:sym typeface="Wingdings" pitchFamily="2" charset="2"/>
              </a:rPr>
              <a:t>Approccio adottato anche dall</a:t>
            </a:r>
            <a:r>
              <a:rPr lang="it-IT" b="1" dirty="0">
                <a:sym typeface="Wingdings" pitchFamily="2" charset="2"/>
              </a:rPr>
              <a:t>’AGCM</a:t>
            </a:r>
            <a:r>
              <a:rPr lang="it-IT" dirty="0">
                <a:sym typeface="Wingdings" pitchFamily="2" charset="2"/>
              </a:rPr>
              <a:t> nel caso </a:t>
            </a:r>
            <a:r>
              <a:rPr lang="it-IT" i="1" u="sng" dirty="0">
                <a:sym typeface="Wingdings" pitchFamily="2" charset="2"/>
              </a:rPr>
              <a:t>Sanità privata in Abruzzo</a:t>
            </a:r>
            <a:r>
              <a:rPr lang="it-IT" dirty="0">
                <a:sym typeface="Wingdings" pitchFamily="2" charset="2"/>
              </a:rPr>
              <a:t> (2014)</a:t>
            </a:r>
            <a:endParaRPr lang="it-IT" i="1" u="sng" dirty="0">
              <a:sym typeface="Wingdings" pitchFamily="2" charset="2"/>
            </a:endParaRPr>
          </a:p>
          <a:p>
            <a:pPr marL="342900" indent="-342900" algn="just">
              <a:buFont typeface="Wingdings" pitchFamily="2" charset="2"/>
              <a:buChar char="Ø"/>
            </a:pPr>
            <a:endParaRPr lang="it-IT" i="1" u="sng" dirty="0">
              <a:sym typeface="Wingdings" pitchFamily="2" charset="2"/>
            </a:endParaRPr>
          </a:p>
          <a:p>
            <a:pPr marL="700088" lvl="1" indent="-342900" algn="just">
              <a:buFont typeface="Wingdings" pitchFamily="2" charset="2"/>
              <a:buChar char="§"/>
            </a:pPr>
            <a:r>
              <a:rPr lang="it-IT" dirty="0">
                <a:sym typeface="Wingdings" pitchFamily="2" charset="2"/>
              </a:rPr>
              <a:t> «</a:t>
            </a:r>
            <a:r>
              <a:rPr lang="it-IT" b="1" i="1" dirty="0">
                <a:solidFill>
                  <a:srgbClr val="C00000"/>
                </a:solidFill>
                <a:sym typeface="Wingdings" pitchFamily="2" charset="2"/>
              </a:rPr>
              <a:t>In assenza di specifiche evidenze in merito all’esistenza di una concertata strategia </a:t>
            </a:r>
            <a:r>
              <a:rPr lang="it-IT" i="1" dirty="0">
                <a:sym typeface="Wingdings" pitchFamily="2" charset="2"/>
              </a:rPr>
              <a:t>di diserzione delle procedure di evidenza pubblica  […] i contatti relativi alla possibile partecipazione congiunta alla gara Villa Pini, non risultano di per sé sufficienti a integrare una condotta restrittiva della concorrenza</a:t>
            </a:r>
            <a:r>
              <a:rPr lang="it-IT" dirty="0">
                <a:sym typeface="Wingdings" pitchFamily="2" charset="2"/>
              </a:rPr>
              <a:t>».</a:t>
            </a:r>
          </a:p>
          <a:p>
            <a:pPr marL="342900" indent="-342900" algn="just">
              <a:buFont typeface="Wingdings" pitchFamily="2" charset="2"/>
              <a:buChar char="Ø"/>
            </a:pPr>
            <a:endParaRPr lang="it-IT" sz="1800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endParaRPr lang="it-IT" sz="1800" b="1" dirty="0">
              <a:sym typeface="Wingdings" pitchFamily="2" charset="2"/>
            </a:endParaRPr>
          </a:p>
          <a:p>
            <a:pPr algn="just"/>
            <a:endParaRPr lang="it-IT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784728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1175" y="179087"/>
            <a:ext cx="6605999" cy="338709"/>
          </a:xfrm>
        </p:spPr>
        <p:txBody>
          <a:bodyPr/>
          <a:lstStyle/>
          <a:p>
            <a:r>
              <a:rPr lang="it-IT" i="1" dirty="0">
                <a:solidFill>
                  <a:srgbClr val="C00000"/>
                </a:solidFill>
              </a:rPr>
              <a:t>Bid Rigging</a:t>
            </a:r>
            <a:r>
              <a:rPr lang="it-IT" dirty="0">
                <a:solidFill>
                  <a:srgbClr val="C00000"/>
                </a:solidFill>
              </a:rPr>
              <a:t> – Parallelismo di condotte </a:t>
            </a:r>
            <a:endParaRPr lang="it-IT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1175" y="873457"/>
            <a:ext cx="6978873" cy="5800204"/>
          </a:xfrm>
        </p:spPr>
        <p:txBody>
          <a:bodyPr/>
          <a:lstStyle/>
          <a:p>
            <a:pPr algn="just"/>
            <a:r>
              <a:rPr lang="it-IT" sz="1800" dirty="0">
                <a:sym typeface="Wingdings" pitchFamily="2" charset="2"/>
              </a:rPr>
              <a:t>Alcune forme di parallelismo hanno </a:t>
            </a:r>
            <a:r>
              <a:rPr lang="it-IT" sz="1800" b="1" dirty="0">
                <a:sym typeface="Wingdings" pitchFamily="2" charset="2"/>
              </a:rPr>
              <a:t>rilievo probatorio maggiore.</a:t>
            </a:r>
            <a:endParaRPr lang="it-IT" sz="1800" dirty="0">
              <a:sym typeface="Wingdings" pitchFamily="2" charset="2"/>
            </a:endParaRPr>
          </a:p>
          <a:p>
            <a:pPr algn="just"/>
            <a:endParaRPr lang="it-IT" sz="1800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dirty="0">
                <a:sym typeface="Wingdings" pitchFamily="2" charset="2"/>
              </a:rPr>
              <a:t>Differenza tra </a:t>
            </a:r>
            <a:r>
              <a:rPr lang="it-IT" sz="1800" u="sng" dirty="0">
                <a:sym typeface="Wingdings" pitchFamily="2" charset="2"/>
              </a:rPr>
              <a:t>parallelismo c.d. perfetto</a:t>
            </a:r>
            <a:r>
              <a:rPr lang="it-IT" sz="1800" dirty="0">
                <a:sym typeface="Wingdings" pitchFamily="2" charset="2"/>
              </a:rPr>
              <a:t> (</a:t>
            </a:r>
            <a:r>
              <a:rPr lang="it-IT" sz="1800" i="1" dirty="0">
                <a:sym typeface="Wingdings" pitchFamily="2" charset="2"/>
              </a:rPr>
              <a:t>i.e. </a:t>
            </a:r>
            <a:r>
              <a:rPr lang="it-IT" sz="1800" dirty="0">
                <a:sym typeface="Wingdings" pitchFamily="2" charset="2"/>
              </a:rPr>
              <a:t>stesso prezzo) e </a:t>
            </a:r>
            <a:r>
              <a:rPr lang="it-IT" sz="1800" u="sng" dirty="0">
                <a:sym typeface="Wingdings" pitchFamily="2" charset="2"/>
              </a:rPr>
              <a:t>condotte omissive</a:t>
            </a:r>
            <a:r>
              <a:rPr lang="it-IT" sz="1800" dirty="0">
                <a:sym typeface="Wingdings" pitchFamily="2" charset="2"/>
              </a:rPr>
              <a:t> (</a:t>
            </a:r>
            <a:r>
              <a:rPr lang="it-IT" sz="1800" i="1" dirty="0">
                <a:sym typeface="Wingdings" pitchFamily="2" charset="2"/>
              </a:rPr>
              <a:t>i.e. </a:t>
            </a:r>
            <a:r>
              <a:rPr lang="it-IT" sz="1800" dirty="0">
                <a:sym typeface="Wingdings" pitchFamily="2" charset="2"/>
              </a:rPr>
              <a:t>mancata partecipazione alle gare o assenza di ribasso). 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800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dirty="0">
                <a:sym typeface="Wingdings" pitchFamily="2" charset="2"/>
              </a:rPr>
              <a:t>Nei casi di </a:t>
            </a:r>
            <a:r>
              <a:rPr lang="it-IT" sz="1800" b="1" dirty="0">
                <a:sym typeface="Wingdings" pitchFamily="2" charset="2"/>
              </a:rPr>
              <a:t>condotte omissive </a:t>
            </a:r>
            <a:r>
              <a:rPr lang="it-IT" sz="1800" dirty="0">
                <a:sym typeface="Wingdings" pitchFamily="2" charset="2"/>
              </a:rPr>
              <a:t>è necessaria </a:t>
            </a:r>
            <a:r>
              <a:rPr lang="it-IT" sz="1800" u="sng" dirty="0">
                <a:solidFill>
                  <a:srgbClr val="C00000"/>
                </a:solidFill>
                <a:sym typeface="Wingdings" pitchFamily="2" charset="2"/>
              </a:rPr>
              <a:t>un’analisi</a:t>
            </a:r>
            <a:r>
              <a:rPr lang="it-IT" sz="1800" u="sng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it-IT" sz="1800" u="sng" dirty="0">
                <a:solidFill>
                  <a:srgbClr val="C00000"/>
                </a:solidFill>
                <a:sym typeface="Wingdings" pitchFamily="2" charset="2"/>
              </a:rPr>
              <a:t>particolarmente attenta</a:t>
            </a:r>
            <a:r>
              <a:rPr lang="it-IT" sz="1800" dirty="0">
                <a:solidFill>
                  <a:srgbClr val="C00000"/>
                </a:solidFill>
                <a:sym typeface="Wingdings" pitchFamily="2" charset="2"/>
              </a:rPr>
              <a:t> </a:t>
            </a:r>
            <a:r>
              <a:rPr lang="it-IT" sz="1800" dirty="0">
                <a:sym typeface="Wingdings" pitchFamily="2" charset="2"/>
              </a:rPr>
              <a:t>volta a capire la </a:t>
            </a:r>
            <a:r>
              <a:rPr lang="it-IT" sz="1800" i="1" dirty="0">
                <a:sym typeface="Wingdings" pitchFamily="2" charset="2"/>
              </a:rPr>
              <a:t>ratio </a:t>
            </a:r>
            <a:r>
              <a:rPr lang="it-IT" sz="1800" dirty="0">
                <a:sym typeface="Wingdings" pitchFamily="2" charset="2"/>
              </a:rPr>
              <a:t>del comportamento tenuto (</a:t>
            </a:r>
            <a:r>
              <a:rPr lang="it-IT" sz="1800" i="1" dirty="0">
                <a:sym typeface="Wingdings" pitchFamily="2" charset="2"/>
              </a:rPr>
              <a:t>e.g. </a:t>
            </a:r>
            <a:r>
              <a:rPr lang="it-IT" sz="1800" dirty="0">
                <a:sym typeface="Wingdings" pitchFamily="2" charset="2"/>
              </a:rPr>
              <a:t>la gara era effettivamente di interesse per le imprese? la base d’asta era adeguatamente remunerativa? il ribasso offerto aveva un impatto sulla possibile aggiudicazione?). </a:t>
            </a:r>
          </a:p>
          <a:p>
            <a:pPr algn="just"/>
            <a:endParaRPr lang="it-IT" sz="1800" dirty="0">
              <a:sym typeface="Wingdings" pitchFamily="2" charset="2"/>
            </a:endParaRPr>
          </a:p>
          <a:p>
            <a:pPr algn="just"/>
            <a:r>
              <a:rPr lang="it-IT" sz="1800" dirty="0">
                <a:sym typeface="Wingdings" pitchFamily="2" charset="2"/>
              </a:rPr>
              <a:t>In questi casi lo </a:t>
            </a:r>
            <a:r>
              <a:rPr lang="it-IT" sz="1800" i="1" dirty="0">
                <a:sym typeface="Wingdings" pitchFamily="2" charset="2"/>
              </a:rPr>
              <a:t>standard </a:t>
            </a:r>
            <a:r>
              <a:rPr lang="it-IT" sz="1800" dirty="0">
                <a:sym typeface="Wingdings" pitchFamily="2" charset="2"/>
              </a:rPr>
              <a:t>probatorio dovrebbe dunque assumere un profilo più rigoroso, fondandosi su una </a:t>
            </a:r>
            <a:r>
              <a:rPr lang="it-IT" sz="1800" u="sng" dirty="0">
                <a:sym typeface="Wingdings" pitchFamily="2" charset="2"/>
              </a:rPr>
              <a:t>precisa analisi economica</a:t>
            </a:r>
            <a:r>
              <a:rPr lang="it-IT" sz="1800" dirty="0">
                <a:sym typeface="Wingdings" pitchFamily="2" charset="2"/>
              </a:rPr>
              <a:t> (i) non solo della singola gara, ma anche (ii) del </a:t>
            </a:r>
            <a:r>
              <a:rPr lang="it-IT" sz="1800" u="sng" dirty="0">
                <a:sym typeface="Wingdings" pitchFamily="2" charset="2"/>
              </a:rPr>
              <a:t>contesto</a:t>
            </a:r>
            <a:r>
              <a:rPr lang="it-IT" sz="1800" dirty="0">
                <a:sym typeface="Wingdings" pitchFamily="2" charset="2"/>
              </a:rPr>
              <a:t>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1800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1800" b="1" u="sng" dirty="0">
                <a:sym typeface="Wingdings" pitchFamily="2" charset="2"/>
              </a:rPr>
              <a:t>TAR Lazio, 14281/2015 </a:t>
            </a:r>
            <a:r>
              <a:rPr lang="it-IT" sz="1800" u="sng" dirty="0">
                <a:sym typeface="Wingdings" pitchFamily="2" charset="2"/>
              </a:rPr>
              <a:t>– </a:t>
            </a:r>
            <a:r>
              <a:rPr lang="it-IT" sz="1800" i="1" u="sng" dirty="0">
                <a:sym typeface="Wingdings" pitchFamily="2" charset="2"/>
              </a:rPr>
              <a:t>Gare TPL</a:t>
            </a:r>
            <a:r>
              <a:rPr lang="it-IT" sz="1800" i="1" dirty="0">
                <a:sym typeface="Wingdings" pitchFamily="2" charset="2"/>
              </a:rPr>
              <a:t> </a:t>
            </a:r>
            <a:r>
              <a:rPr lang="it-IT" sz="1800" dirty="0">
                <a:sym typeface="Wingdings" pitchFamily="2" charset="2"/>
              </a:rPr>
              <a:t>(confermata dal </a:t>
            </a:r>
            <a:r>
              <a:rPr lang="it-IT" sz="1800" dirty="0" err="1">
                <a:sym typeface="Wingdings" pitchFamily="2" charset="2"/>
              </a:rPr>
              <a:t>CdS</a:t>
            </a:r>
            <a:r>
              <a:rPr lang="it-IT" sz="1800" dirty="0">
                <a:sym typeface="Wingdings" pitchFamily="2" charset="2"/>
              </a:rPr>
              <a:t>)</a:t>
            </a:r>
            <a:endParaRPr lang="it-IT" sz="1800" i="1" u="sng" dirty="0">
              <a:sym typeface="Wingdings" pitchFamily="2" charset="2"/>
            </a:endParaRPr>
          </a:p>
          <a:p>
            <a:pPr marL="285750" indent="-285750" algn="just">
              <a:buFont typeface="Wingdings" pitchFamily="2" charset="2"/>
              <a:buChar char="Ø"/>
            </a:pPr>
            <a:endParaRPr lang="it-IT" sz="1800" i="1" u="sng" dirty="0">
              <a:sym typeface="Wingdings" pitchFamily="2" charset="2"/>
            </a:endParaRPr>
          </a:p>
          <a:p>
            <a:pPr marL="642938" lvl="1" indent="-285750" algn="just">
              <a:buFont typeface="Wingdings" pitchFamily="2" charset="2"/>
              <a:buChar char="§"/>
            </a:pPr>
            <a:r>
              <a:rPr lang="it-IT" sz="1800" dirty="0">
                <a:sym typeface="Wingdings" pitchFamily="2" charset="2"/>
              </a:rPr>
              <a:t>«</a:t>
            </a:r>
            <a:r>
              <a:rPr lang="it-IT" sz="1800" b="1" i="1" dirty="0">
                <a:sym typeface="Wingdings" pitchFamily="2" charset="2"/>
              </a:rPr>
              <a:t>Non</a:t>
            </a:r>
            <a:r>
              <a:rPr lang="it-IT" sz="1800" i="1" dirty="0">
                <a:sym typeface="Wingdings" pitchFamily="2" charset="2"/>
              </a:rPr>
              <a:t> può essere condiviso l’approccio dell’Autorità secondo cui la profittabilità </a:t>
            </a:r>
            <a:r>
              <a:rPr lang="it-IT" sz="1800" i="1" u="sng" dirty="0">
                <a:sym typeface="Wingdings" pitchFamily="2" charset="2"/>
              </a:rPr>
              <a:t>andava determinata con riferimento alle </a:t>
            </a:r>
            <a:r>
              <a:rPr lang="it-IT" sz="1800" b="1" i="1" u="sng" dirty="0">
                <a:sym typeface="Wingdings" pitchFamily="2" charset="2"/>
              </a:rPr>
              <a:t>singole gare </a:t>
            </a:r>
            <a:r>
              <a:rPr lang="it-IT" sz="1800" i="1" u="sng" dirty="0">
                <a:sym typeface="Wingdings" pitchFamily="2" charset="2"/>
              </a:rPr>
              <a:t>e non al settore</a:t>
            </a:r>
            <a:r>
              <a:rPr lang="it-IT" sz="1800" i="1" dirty="0">
                <a:sym typeface="Wingdings" pitchFamily="2" charset="2"/>
              </a:rPr>
              <a:t>, </a:t>
            </a:r>
            <a:r>
              <a:rPr lang="it-IT" sz="1800" dirty="0">
                <a:sym typeface="Wingdings" pitchFamily="2" charset="2"/>
              </a:rPr>
              <a:t>[poiché] </a:t>
            </a:r>
            <a:r>
              <a:rPr lang="it-IT" sz="1800" i="1" dirty="0">
                <a:sym typeface="Wingdings" pitchFamily="2" charset="2"/>
              </a:rPr>
              <a:t>tale ricostruzione non tiene conto del fatto che, a livello di programmazione aziendale, specie in strutture di grandi dimensioni, </a:t>
            </a:r>
            <a:r>
              <a:rPr lang="it-IT" sz="1800" b="1" i="1" u="sng" dirty="0">
                <a:sym typeface="Wingdings" pitchFamily="2" charset="2"/>
              </a:rPr>
              <a:t>la redditività del settore</a:t>
            </a:r>
            <a:r>
              <a:rPr lang="it-IT" sz="1800" b="1" i="1" dirty="0">
                <a:sym typeface="Wingdings" pitchFamily="2" charset="2"/>
              </a:rPr>
              <a:t> </a:t>
            </a:r>
            <a:r>
              <a:rPr lang="it-IT" sz="1800" i="1" dirty="0">
                <a:sym typeface="Wingdings" pitchFamily="2" charset="2"/>
              </a:rPr>
              <a:t>è un indice che condiziona le scelte strategiche e le spese corrispondenti».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EEFA-97BB-CE41-A79B-87D26BB0211B}" type="slidenum">
              <a:rPr lang="it-IT" smtClean="0"/>
              <a:pPr/>
              <a:t>9</a:t>
            </a:fld>
            <a:endParaRPr lang="it-IT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8932" y="2002667"/>
            <a:ext cx="1196668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7040278"/>
      </p:ext>
    </p:extLst>
  </p:cSld>
  <p:clrMapOvr>
    <a:masterClrMapping/>
  </p:clrMapOvr>
</p:sld>
</file>

<file path=ppt/theme/theme1.xml><?xml version="1.0" encoding="utf-8"?>
<a:theme xmlns:a="http://schemas.openxmlformats.org/drawingml/2006/main" name="Modello_presentazione">
  <a:themeElements>
    <a:clrScheme name="BE_color_palette">
      <a:dk1>
        <a:sysClr val="windowText" lastClr="000000"/>
      </a:dk1>
      <a:lt1>
        <a:sysClr val="window" lastClr="FFFFFF"/>
      </a:lt1>
      <a:dk2>
        <a:srgbClr val="9B9C9E"/>
      </a:dk2>
      <a:lt2>
        <a:srgbClr val="FFFFFF"/>
      </a:lt2>
      <a:accent1>
        <a:srgbClr val="828381"/>
      </a:accent1>
      <a:accent2>
        <a:srgbClr val="FED517"/>
      </a:accent2>
      <a:accent3>
        <a:srgbClr val="E27222"/>
      </a:accent3>
      <a:accent4>
        <a:srgbClr val="C3092B"/>
      </a:accent4>
      <a:accent5>
        <a:srgbClr val="D84829"/>
      </a:accent5>
      <a:accent6>
        <a:srgbClr val="505150"/>
      </a:accent6>
      <a:hlink>
        <a:srgbClr val="000000"/>
      </a:hlink>
      <a:folHlink>
        <a:srgbClr val="9B9C9E"/>
      </a:folHlink>
    </a:clrScheme>
    <a:fontScheme name="BEP">
      <a:majorFont>
        <a:latin typeface="Garamond:24"/>
        <a:ea typeface=""/>
        <a:cs typeface=""/>
      </a:majorFont>
      <a:minorFont>
        <a:latin typeface="Garamond:20"/>
        <a:ea typeface=""/>
        <a:cs typeface="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  <a:effectLst/>
      </a:spPr>
      <a:bodyPr rtlCol="0" anchor="ctr"/>
      <a:lstStyle>
        <a:defPPr algn="ctr">
          <a:defRPr sz="1400" dirty="0" err="1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4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Modello_presentazione</Template>
  <TotalTime>1083</TotalTime>
  <Words>1986</Words>
  <Application>Microsoft Office PowerPoint</Application>
  <PresentationFormat>Personalizzato</PresentationFormat>
  <Paragraphs>174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Modello_presentazione</vt:lpstr>
      <vt:lpstr>Concorrenza e Appalti</vt:lpstr>
      <vt:lpstr>Bid Rigging – Analisi comparativa </vt:lpstr>
      <vt:lpstr>Bid Rigging – Analisi comparativa (1) </vt:lpstr>
      <vt:lpstr>Bid Rigging – Analisi comparativa (2) </vt:lpstr>
      <vt:lpstr>Bid Rigging – Analisi comparativa </vt:lpstr>
      <vt:lpstr>Bid Rigging – Standard probatorio </vt:lpstr>
      <vt:lpstr>Bid Rigging – Elementi esogeni (1) </vt:lpstr>
      <vt:lpstr>Bid Rigging – Elementi esogeni (2) </vt:lpstr>
      <vt:lpstr>Bid Rigging – Parallelismo di condotte </vt:lpstr>
      <vt:lpstr>Bid Rigging – Aspetti sanzionatori (1)</vt:lpstr>
      <vt:lpstr>Bid Rigging – Aspetti sanzionatori (2)</vt:lpstr>
      <vt:lpstr>Conclusioni</vt:lpstr>
      <vt:lpstr>Diapositiva 13</vt:lpstr>
      <vt:lpstr>Contatti</vt:lpstr>
      <vt:lpstr>Diapositiva 15</vt:lpstr>
    </vt:vector>
  </TitlesOfParts>
  <Company>BEP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Concorrenza e Appalti</dc:title>
  <dc:creator>be</dc:creator>
  <cp:lastModifiedBy>Proprietario</cp:lastModifiedBy>
  <cp:revision>82</cp:revision>
  <dcterms:created xsi:type="dcterms:W3CDTF">2017-05-22T08:28:30Z</dcterms:created>
  <dcterms:modified xsi:type="dcterms:W3CDTF">2017-06-05T09:32:15Z</dcterms:modified>
</cp:coreProperties>
</file>