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  <p:sldMasterId id="2147483658" r:id="rId3"/>
  </p:sldMasterIdLst>
  <p:notesMasterIdLst>
    <p:notesMasterId r:id="rId33"/>
  </p:notesMasterIdLst>
  <p:sldIdLst>
    <p:sldId id="256" r:id="rId4"/>
    <p:sldId id="258" r:id="rId5"/>
    <p:sldId id="308" r:id="rId6"/>
    <p:sldId id="262" r:id="rId7"/>
    <p:sldId id="265" r:id="rId8"/>
    <p:sldId id="266" r:id="rId9"/>
    <p:sldId id="268" r:id="rId10"/>
    <p:sldId id="272" r:id="rId11"/>
    <p:sldId id="307" r:id="rId12"/>
    <p:sldId id="277" r:id="rId13"/>
    <p:sldId id="305" r:id="rId14"/>
    <p:sldId id="301" r:id="rId15"/>
    <p:sldId id="302" r:id="rId16"/>
    <p:sldId id="303" r:id="rId17"/>
    <p:sldId id="304" r:id="rId18"/>
    <p:sldId id="309" r:id="rId19"/>
    <p:sldId id="267" r:id="rId20"/>
    <p:sldId id="274" r:id="rId21"/>
    <p:sldId id="291" r:id="rId22"/>
    <p:sldId id="289" r:id="rId23"/>
    <p:sldId id="275" r:id="rId24"/>
    <p:sldId id="284" r:id="rId25"/>
    <p:sldId id="295" r:id="rId26"/>
    <p:sldId id="310" r:id="rId27"/>
    <p:sldId id="279" r:id="rId28"/>
    <p:sldId id="298" r:id="rId29"/>
    <p:sldId id="300" r:id="rId30"/>
    <p:sldId id="306" r:id="rId31"/>
    <p:sldId id="260" r:id="rId32"/>
  </p:sldIdLst>
  <p:sldSz cx="12192000" cy="6858000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4145" userDrawn="1">
          <p15:clr>
            <a:srgbClr val="A4A3A4"/>
          </p15:clr>
        </p15:guide>
        <p15:guide id="3" orient="horz" pos="4092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7167" userDrawn="1">
          <p15:clr>
            <a:srgbClr val="A4A3A4"/>
          </p15:clr>
        </p15:guide>
        <p15:guide id="6" pos="115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ulia Borrelli" initials="GB" lastIdx="0" clrIdx="0">
    <p:extLst>
      <p:ext uri="{19B8F6BF-5375-455C-9EA6-DF929625EA0E}">
        <p15:presenceInfo xmlns:p15="http://schemas.microsoft.com/office/powerpoint/2012/main" xmlns="" userId="S-1-5-21-2109897996-3113208206-4122297417-225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CC6"/>
    <a:srgbClr val="0BA9B9"/>
    <a:srgbClr val="00A5B6"/>
    <a:srgbClr val="009AD0"/>
    <a:srgbClr val="0099CC"/>
    <a:srgbClr val="A50021"/>
    <a:srgbClr val="CC0000"/>
    <a:srgbClr val="000000"/>
    <a:srgbClr val="A7B1B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8" autoAdjust="0"/>
    <p:restoredTop sz="85312" autoAdjust="0"/>
  </p:normalViewPr>
  <p:slideViewPr>
    <p:cSldViewPr snapToGrid="0">
      <p:cViewPr varScale="1">
        <p:scale>
          <a:sx n="82" d="100"/>
          <a:sy n="82" d="100"/>
        </p:scale>
        <p:origin x="-84" y="-306"/>
      </p:cViewPr>
      <p:guideLst>
        <p:guide orient="horz" pos="2160"/>
        <p:guide orient="horz" pos="4145"/>
        <p:guide orient="horz" pos="4092"/>
        <p:guide pos="3840"/>
        <p:guide pos="7167"/>
        <p:guide pos="11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Foglio_di_lavoro_di_Microsoft_Office_Excel1.xlsx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Foglio_di_lavoro_di_Microsoft_Office_Excel2.xlsx"/><Relationship Id="rId4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title>
      <c:tx>
        <c:rich>
          <a:bodyPr rot="0" spcFirstLastPara="1" vertOverflow="ellipsis" vert="horz" wrap="square" anchor="ctr" anchorCtr="1"/>
          <a:lstStyle/>
          <a:p>
            <a:pPr>
              <a:defRPr sz="21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Importo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delle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err="1">
                <a:latin typeface="Arial" panose="020B0604020202020204" pitchFamily="34" charset="0"/>
                <a:cs typeface="Arial" panose="020B0604020202020204" pitchFamily="34" charset="0"/>
              </a:rPr>
              <a:t>sanzioni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6200400741521721"/>
          <c:y val="2.5543949508077288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4.6603530466438906E-2"/>
          <c:y val="4.4586559611175025E-2"/>
          <c:w val="0.54381937842993455"/>
          <c:h val="0.91066017208076089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564-40FA-8EAA-24E2691B1EF8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564-40FA-8EAA-24E2691B1EF8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564-40FA-8EAA-24E2691B1EF8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564-40FA-8EAA-24E2691B1EF8}"/>
              </c:ext>
            </c:extLst>
          </c:dPt>
          <c:dPt>
            <c:idx val="4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564-40FA-8EAA-24E2691B1EF8}"/>
              </c:ext>
            </c:extLst>
          </c:dPt>
          <c:dPt>
            <c:idx val="5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564-40FA-8EAA-24E2691B1EF8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1" i="0" u="none" strike="noStrike" kern="1200" baseline="0">
                    <a:solidFill>
                      <a:schemeClr val="lt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Foglio1!$A$2:$A$6</c:f>
              <c:strCache>
                <c:ptCount val="5"/>
                <c:pt idx="0">
                  <c:v>Gare ossigenoterapia e ventiloterapia                                € 46.873.614,00</c:v>
                </c:pt>
                <c:pt idx="1">
                  <c:v>Agenzia di modelle € 4.567.800,45</c:v>
                </c:pt>
                <c:pt idx="2">
                  <c:v>Accordo tra operatori del settore vending                         € 100.750.030,00</c:v>
                </c:pt>
                <c:pt idx="3">
                  <c:v>Vendita diritti televisivi serie A 2015-2018                        € 66.412.964,04</c:v>
                </c:pt>
                <c:pt idx="4">
                  <c:v>Tassi sui mutui nelle province di Bolzano e  Trento € 26.866.384,00</c:v>
                </c:pt>
              </c:strCache>
            </c:strRef>
          </c:cat>
          <c:val>
            <c:numRef>
              <c:f>Foglio1!$B$2:$B$6</c:f>
              <c:numCache>
                <c:formatCode>#,##0.00</c:formatCode>
                <c:ptCount val="5"/>
                <c:pt idx="0">
                  <c:v>46873614</c:v>
                </c:pt>
                <c:pt idx="1">
                  <c:v>4567800.45</c:v>
                </c:pt>
                <c:pt idx="2">
                  <c:v>100750030</c:v>
                </c:pt>
                <c:pt idx="3">
                  <c:v>66412964.060000002</c:v>
                </c:pt>
                <c:pt idx="4">
                  <c:v>26866384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03-41A8-A59E-582FB7BED0A5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t-IT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4552559915558586"/>
          <c:y val="5.1051058897445864E-2"/>
          <c:w val="0.53455358490431848"/>
          <c:h val="0.87629323487044597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9"/>
          <c:dPt>
            <c:idx val="0"/>
            <c:explosion val="11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363-4BF4-901E-2E04932EEDEA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46C-4357-8FC9-FCFD0E7421B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Foglio1!$A$2</c:f>
              <c:strCache>
                <c:ptCount val="1"/>
                <c:pt idx="0">
                  <c:v>Incremento prezzo farmaci Aspen</c:v>
                </c:pt>
              </c:strCache>
            </c:strRef>
          </c:cat>
          <c:val>
            <c:numRef>
              <c:f>Foglio1!$B$2</c:f>
              <c:numCache>
                <c:formatCode>#,##0</c:formatCode>
                <c:ptCount val="1"/>
                <c:pt idx="0">
                  <c:v>5225317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BE0-4816-96FE-72627E2A1FB6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3706677652867083"/>
          <c:y val="0.55943222421703676"/>
          <c:w val="0.3305032118562265"/>
          <c:h val="8.840582289927416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it-IT"/>
    </a:p>
  </c:txPr>
  <c:externalData r:id="rId1"/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0.51866</cdr:x>
      <cdr:y>0.81124</cdr:y>
    </cdr:from>
    <cdr:to>
      <cdr:x>0.98579</cdr:x>
      <cdr:y>0.95911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4048157" y="3683377"/>
          <a:ext cx="3645965" cy="6713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it-IT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TOTALE:</a:t>
          </a:r>
        </a:p>
        <a:p xmlns:a="http://schemas.openxmlformats.org/drawingml/2006/main">
          <a:pPr algn="ctr"/>
          <a:r>
            <a:rPr lang="it-IT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Euro 245.470.792,51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0.65549</cdr:x>
      <cdr:y>0.26183</cdr:y>
    </cdr:from>
    <cdr:to>
      <cdr:x>0.9512</cdr:x>
      <cdr:y>0.64858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5412761" y="1103181"/>
          <a:ext cx="2441865" cy="16295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it-IT" sz="1800" b="1" dirty="0">
              <a:latin typeface="Arial" panose="020B0604020202020204" pitchFamily="34" charset="0"/>
              <a:cs typeface="Arial" panose="020B0604020202020204" pitchFamily="34" charset="0"/>
            </a:rPr>
            <a:t>TOTALE</a:t>
          </a:r>
          <a:r>
            <a:rPr lang="it-IT" sz="1800" dirty="0">
              <a:latin typeface="Arial" panose="020B0604020202020204" pitchFamily="34" charset="0"/>
              <a:cs typeface="Arial" panose="020B0604020202020204" pitchFamily="34" charset="0"/>
            </a:rPr>
            <a:t>:</a:t>
          </a:r>
        </a:p>
        <a:p xmlns:a="http://schemas.openxmlformats.org/drawingml/2006/main">
          <a:pPr algn="ctr"/>
          <a:r>
            <a:rPr lang="it-IT" sz="18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Euro </a:t>
          </a:r>
          <a:r>
            <a:rPr lang="it-IT" sz="1800" b="1" dirty="0">
              <a:latin typeface="Arial" panose="020B0604020202020204" pitchFamily="34" charset="0"/>
              <a:cs typeface="Arial" panose="020B0604020202020204" pitchFamily="34" charset="0"/>
            </a:rPr>
            <a:t>5.225.317,00</a:t>
          </a:r>
          <a:endParaRPr lang="it-IT" sz="1800" b="1" dirty="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91D0856-2903-4491-83C1-60E9F3FFB040}" type="datetimeFigureOut">
              <a:rPr lang="it-IT"/>
              <a:pPr>
                <a:defRPr/>
              </a:pPr>
              <a:t>05/06/2017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5030D20-62A9-445D-8363-15CC70BA04F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99452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95577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015329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632432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499577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17617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36859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88106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96879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11723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84335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711895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80438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033035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79080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030D20-62A9-445D-8363-15CC70BA04FA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82509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 smtClean="0"/>
            </a:lvl1pPr>
          </a:lstStyle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91" y="7590"/>
            <a:ext cx="12165019" cy="68428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97809" y="62660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Georgia" pitchFamily="18" charset="0"/>
              </a:defRPr>
            </a:lvl1pPr>
          </a:lstStyle>
          <a:p>
            <a:pPr>
              <a:defRPr/>
            </a:pPr>
            <a:fld id="{54D0BAB6-BA37-437A-B61D-73B958ECC00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  <p:pic>
        <p:nvPicPr>
          <p:cNvPr id="5" name="Immagine 4" descr="gattai_flogliok copia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58046"/>
            <a:ext cx="12192000" cy="76154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2091" y="6175902"/>
            <a:ext cx="3564132" cy="564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90" y="7588"/>
            <a:ext cx="12165020" cy="68428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sdalberti@gattai.it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 txBox="1">
            <a:spLocks/>
          </p:cNvSpPr>
          <p:nvPr/>
        </p:nvSpPr>
        <p:spPr>
          <a:xfrm>
            <a:off x="5066241" y="2747963"/>
            <a:ext cx="4903927" cy="1885821"/>
          </a:xfrm>
          <a:prstGeom prst="rect">
            <a:avLst/>
          </a:prstGeom>
        </p:spPr>
        <p:txBody>
          <a:bodyPr lIns="0" tIns="0" rIns="0" bIns="0"/>
          <a:lstStyle/>
          <a:p>
            <a:pPr algn="just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it-IT" sz="2400" b="1" dirty="0">
                <a:solidFill>
                  <a:srgbClr val="00A5B6"/>
                </a:solidFill>
                <a:latin typeface="Georgia" pitchFamily="18" charset="0"/>
                <a:ea typeface="+mj-ea"/>
                <a:cs typeface="+mj-cs"/>
              </a:rPr>
              <a:t>Illustrazione ed analisi critica dei principali sviluppi della prassi e della giurisprudenza nazionale </a:t>
            </a:r>
            <a:r>
              <a:rPr lang="it-IT" sz="2400" b="1" i="1" dirty="0">
                <a:solidFill>
                  <a:srgbClr val="00A5B6"/>
                </a:solidFill>
                <a:latin typeface="Georgia" pitchFamily="18" charset="0"/>
                <a:ea typeface="+mj-ea"/>
                <a:cs typeface="+mj-cs"/>
              </a:rPr>
              <a:t>antitrust </a:t>
            </a:r>
            <a:endParaRPr lang="it-IT" sz="2400" b="1" dirty="0">
              <a:solidFill>
                <a:srgbClr val="00A5B6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Titolo 3"/>
          <p:cNvSpPr txBox="1">
            <a:spLocks/>
          </p:cNvSpPr>
          <p:nvPr/>
        </p:nvSpPr>
        <p:spPr>
          <a:xfrm>
            <a:off x="5066241" y="2068514"/>
            <a:ext cx="4903927" cy="625475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Capri, 25 - 26 maggio 2017</a:t>
            </a:r>
          </a:p>
        </p:txBody>
      </p:sp>
      <p:sp>
        <p:nvSpPr>
          <p:cNvPr id="6" name="Titolo 3"/>
          <p:cNvSpPr txBox="1">
            <a:spLocks/>
          </p:cNvSpPr>
          <p:nvPr/>
        </p:nvSpPr>
        <p:spPr>
          <a:xfrm rot="10800000" flipV="1">
            <a:off x="5066241" y="4233792"/>
            <a:ext cx="4903927" cy="1005473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+mj-cs"/>
              </a:rPr>
              <a:t>Silvia D’Alberti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/>
          <p:cNvSpPr/>
          <p:nvPr/>
        </p:nvSpPr>
        <p:spPr>
          <a:xfrm>
            <a:off x="2332566" y="1084794"/>
            <a:ext cx="7811630" cy="5023692"/>
          </a:xfrm>
          <a:prstGeom prst="roundRect">
            <a:avLst>
              <a:gd name="adj" fmla="val 629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10</a:t>
            </a:fld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444327" y="285982"/>
            <a:ext cx="520687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Le intese: prassi applicativa dell’Autorità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655355" y="1411428"/>
            <a:ext cx="7166055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Due tendenze: </a:t>
            </a:r>
          </a:p>
          <a:p>
            <a:pPr algn="just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L’Autorità rafforza l’attività di 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enforcement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nei confronti delle violazioni più gravi della concorrenza con deciso inasprimento del livello delle sanzioni soprattutto in casi che coinvolgono le imprese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monoprodotto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/>
            <a:endParaRPr lang="it-IT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Aumentano i procedimenti conclusi senza una decisione di condanna o senza irrogazione di sanzioni</a:t>
            </a:r>
          </a:p>
          <a:p>
            <a:pPr lvl="1" algn="just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28750" lvl="2" indent="-514350" algn="just">
              <a:buFont typeface="+mj-lt"/>
              <a:buAutoNum type="romanLcPeriod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Il provvedimento I/791 –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Mercato del noleggio autoveicoli a lungo termine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(30 marz0 2017)</a:t>
            </a:r>
          </a:p>
          <a:p>
            <a:pPr marL="1428750" lvl="2" indent="-514350" algn="just">
              <a:buFont typeface="+mj-lt"/>
              <a:buAutoNum type="romanLcPeriod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I provvedimenti I/710 – Usi in materia di mediazione immobiliare (15 dicembre 2016) e I/794 – ABI/SEDA (28 aprile 2017)</a:t>
            </a:r>
          </a:p>
        </p:txBody>
      </p:sp>
    </p:spTree>
    <p:extLst>
      <p:ext uri="{BB962C8B-B14F-4D97-AF65-F5344CB8AC3E}">
        <p14:creationId xmlns:p14="http://schemas.microsoft.com/office/powerpoint/2010/main" xmlns="" val="1495860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11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155283" y="13580"/>
            <a:ext cx="82935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Intese: prassi applicativa e sviluppi giurisprudenziali su gravità della sanzione</a:t>
            </a:r>
          </a:p>
        </p:txBody>
      </p:sp>
      <p:sp>
        <p:nvSpPr>
          <p:cNvPr id="6" name="Rectangle: Rounded Corners 2"/>
          <p:cNvSpPr/>
          <p:nvPr/>
        </p:nvSpPr>
        <p:spPr>
          <a:xfrm>
            <a:off x="1815948" y="945443"/>
            <a:ext cx="8572253" cy="5256728"/>
          </a:xfrm>
          <a:prstGeom prst="roundRect">
            <a:avLst>
              <a:gd name="adj" fmla="val 912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1993679" y="942319"/>
            <a:ext cx="82167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just"/>
            <a:endParaRPr lang="it-IT" sz="1600" b="1" dirty="0">
              <a:latin typeface="Georgia" panose="02040502050405020303" pitchFamily="18" charset="0"/>
            </a:endParaRPr>
          </a:p>
          <a:p>
            <a:pPr marL="641350" lvl="1" indent="-285750" algn="just">
              <a:buFont typeface="Wingdings" panose="05000000000000000000" pitchFamily="2" charset="2"/>
              <a:buChar char="§"/>
            </a:pP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Imprese</a:t>
            </a:r>
            <a:r>
              <a:rPr lang="it-IT" sz="1700" b="1" dirty="0">
                <a:latin typeface="Arial" panose="020B0604020202020204" pitchFamily="34" charset="0"/>
                <a:cs typeface="Arial" panose="020B0604020202020204" pitchFamily="34" charset="0"/>
              </a:rPr>
              <a:t> monoprodotto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803275" lvl="1" algn="just"/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nei casi di intese </a:t>
            </a:r>
            <a:r>
              <a:rPr lang="it-IT" sz="1700" i="1" dirty="0">
                <a:latin typeface="Arial" panose="020B0604020202020204" pitchFamily="34" charset="0"/>
                <a:cs typeface="Arial" panose="020B0604020202020204" pitchFamily="34" charset="0"/>
              </a:rPr>
              <a:t>hard core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esaminate, l’Autorità calcola la percentuale minima corrispondente al valore delle vendite fra il 15% ed il 20% con appiattimento sanzionatorio sul massimo legale del 10% previsto dall’art. 15 della L. 287/90</a:t>
            </a:r>
          </a:p>
          <a:p>
            <a:pPr marL="803275" lvl="1" algn="just"/>
            <a:endParaRPr lang="it-IT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725" lvl="1" indent="-365125" algn="just">
              <a:buFont typeface="Wingdings" panose="05000000000000000000" pitchFamily="2" charset="2"/>
              <a:buChar char="§"/>
            </a:pPr>
            <a:r>
              <a:rPr lang="it-IT" sz="1700" b="1" dirty="0">
                <a:latin typeface="Arial" panose="020B0604020202020204" pitchFamily="34" charset="0"/>
                <a:cs typeface="Arial" panose="020B0604020202020204" pitchFamily="34" charset="0"/>
              </a:rPr>
              <a:t>Conseguenze della prassi:</a:t>
            </a:r>
          </a:p>
          <a:p>
            <a:pPr marL="1657350" lvl="3" indent="-285750" algn="just">
              <a:buFontTx/>
              <a:buChar char="-"/>
            </a:pP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i parametri di commisurazione previsti dalla L. 689/81 nonché le aggravanti e attenuati previste dalle Linee Guida sulle sanzioni cessano di avere rilievo sanzionatorio </a:t>
            </a:r>
          </a:p>
          <a:p>
            <a:pPr marL="1657350" lvl="3" indent="-285750" algn="just">
              <a:buFontTx/>
              <a:buChar char="-"/>
            </a:pP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sanzioni sproporzionate</a:t>
            </a:r>
          </a:p>
          <a:p>
            <a:pPr marL="1657350" lvl="3" indent="-285750" algn="just">
              <a:buFontTx/>
              <a:buChar char="-"/>
            </a:pP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minore efficacia dell’ </a:t>
            </a:r>
            <a:r>
              <a:rPr lang="it-IT" sz="1700" i="1" dirty="0">
                <a:latin typeface="Arial" panose="020B0604020202020204" pitchFamily="34" charset="0"/>
                <a:cs typeface="Arial" panose="020B0604020202020204" pitchFamily="34" charset="0"/>
              </a:rPr>
              <a:t>enforcement 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dell’Autorità</a:t>
            </a:r>
          </a:p>
          <a:p>
            <a:pPr lvl="3" algn="just"/>
            <a:endParaRPr lang="it-IT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725" lvl="1" indent="-365125" algn="just">
              <a:buFont typeface="Wingdings" panose="05000000000000000000" pitchFamily="2" charset="2"/>
              <a:buChar char="§"/>
            </a:pPr>
            <a:r>
              <a:rPr lang="it-IT" sz="1700" b="1" dirty="0">
                <a:latin typeface="Arial" panose="020B0604020202020204" pitchFamily="34" charset="0"/>
                <a:cs typeface="Arial" panose="020B0604020202020204" pitchFamily="34" charset="0"/>
              </a:rPr>
              <a:t>Correttivo: 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punto 34 delle Linee Guida sulle sanzioni</a:t>
            </a:r>
          </a:p>
          <a:p>
            <a:pPr lvl="3" algn="just"/>
            <a:endParaRPr lang="it-IT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725" lvl="1" indent="-365125" algn="just">
              <a:buFont typeface="Wingdings" panose="05000000000000000000" pitchFamily="2" charset="2"/>
              <a:buChar char="§"/>
            </a:pPr>
            <a:r>
              <a:rPr lang="it-IT" sz="1700" b="1" dirty="0">
                <a:latin typeface="Arial" panose="020B0604020202020204" pitchFamily="34" charset="0"/>
                <a:cs typeface="Arial" panose="020B0604020202020204" pitchFamily="34" charset="0"/>
              </a:rPr>
              <a:t>TAR/</a:t>
            </a:r>
            <a:r>
              <a:rPr lang="it-IT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CdS</a:t>
            </a:r>
            <a:r>
              <a:rPr lang="it-IT" sz="1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700" b="1" dirty="0" err="1">
                <a:latin typeface="Arial" panose="020B0604020202020204" pitchFamily="34" charset="0"/>
                <a:cs typeface="Arial" panose="020B0604020202020204" pitchFamily="34" charset="0"/>
              </a:rPr>
              <a:t>Manutencoop</a:t>
            </a:r>
            <a:r>
              <a:rPr lang="it-IT" sz="17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1200150" lvl="2" indent="-285750" algn="just">
              <a:buFont typeface="Wingdings" panose="05000000000000000000" pitchFamily="2" charset="2"/>
              <a:buChar char="Ø"/>
            </a:pP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Ai fini dell’applicazione del minimo del 15%, la gravità non può limitarsi alla sussistenza dell’intesa: particolare segretezza</a:t>
            </a:r>
          </a:p>
          <a:p>
            <a:pPr lvl="2" algn="just"/>
            <a:endParaRPr lang="it-IT" sz="1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0090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403687" y="4178929"/>
            <a:ext cx="7899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8" name="Rectangle: Rounded Corners 2"/>
          <p:cNvSpPr/>
          <p:nvPr/>
        </p:nvSpPr>
        <p:spPr>
          <a:xfrm>
            <a:off x="2199455" y="1428568"/>
            <a:ext cx="8103544" cy="4149272"/>
          </a:xfrm>
          <a:prstGeom prst="roundRect">
            <a:avLst>
              <a:gd name="adj" fmla="val 912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2646694" y="1656546"/>
            <a:ext cx="720906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it-IT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dirty="0">
                <a:solidFill>
                  <a:prstClr val="black"/>
                </a:solidFill>
              </a:rPr>
              <a:t>Nel 2016 – 2017 l’Autorità ha riconosciuto l’attenuante per aver posto in essere una </a:t>
            </a:r>
            <a:r>
              <a:rPr lang="it-IT" i="1" dirty="0">
                <a:solidFill>
                  <a:prstClr val="black"/>
                </a:solidFill>
              </a:rPr>
              <a:t>compliance</a:t>
            </a:r>
            <a:r>
              <a:rPr lang="it-IT" dirty="0">
                <a:solidFill>
                  <a:prstClr val="black"/>
                </a:solidFill>
              </a:rPr>
              <a:t> </a:t>
            </a:r>
            <a:r>
              <a:rPr lang="it-IT" i="1" dirty="0">
                <a:solidFill>
                  <a:prstClr val="black"/>
                </a:solidFill>
              </a:rPr>
              <a:t>antitrust</a:t>
            </a:r>
            <a:r>
              <a:rPr lang="it-IT" dirty="0">
                <a:solidFill>
                  <a:prstClr val="black"/>
                </a:solidFill>
              </a:rPr>
              <a:t> in linea con quanto previsto al punto 23 delle Linee Guida sulle sanzioni in </a:t>
            </a:r>
            <a:r>
              <a:rPr lang="it-IT" b="1" dirty="0">
                <a:solidFill>
                  <a:prstClr val="black"/>
                </a:solidFill>
              </a:rPr>
              <a:t>5 casi:</a:t>
            </a:r>
          </a:p>
          <a:p>
            <a:pPr>
              <a:defRPr/>
            </a:pPr>
            <a:endParaRPr lang="it-IT" b="1" dirty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it-IT" b="1" dirty="0">
              <a:solidFill>
                <a:prstClr val="black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  <a:defRPr/>
            </a:pPr>
            <a:r>
              <a:rPr lang="it-IT" dirty="0">
                <a:solidFill>
                  <a:prstClr val="black"/>
                </a:solidFill>
              </a:rPr>
              <a:t>4 intese </a:t>
            </a:r>
          </a:p>
          <a:p>
            <a:pPr marL="742950" lvl="1" indent="-285750">
              <a:buFont typeface="Wingdings" panose="05000000000000000000" pitchFamily="2" charset="2"/>
              <a:buChar char="Ø"/>
              <a:defRPr/>
            </a:pPr>
            <a:r>
              <a:rPr lang="it-IT" dirty="0">
                <a:solidFill>
                  <a:prstClr val="black"/>
                </a:solidFill>
              </a:rPr>
              <a:t>1 abuso</a:t>
            </a:r>
          </a:p>
          <a:p>
            <a:pPr lvl="1">
              <a:defRPr/>
            </a:pPr>
            <a:endParaRPr lang="it-IT" dirty="0">
              <a:solidFill>
                <a:prstClr val="black"/>
              </a:solidFill>
            </a:endParaRPr>
          </a:p>
          <a:p>
            <a:pPr lvl="1" algn="just">
              <a:defRPr/>
            </a:pPr>
            <a:endParaRPr lang="it-IT" dirty="0">
              <a:solidFill>
                <a:prstClr val="black"/>
              </a:solidFill>
            </a:endParaRPr>
          </a:p>
          <a:p>
            <a:pPr marL="285750" lvl="1" indent="-285750">
              <a:buFont typeface="Wingdings" panose="05000000000000000000" pitchFamily="2" charset="2"/>
              <a:buChar char="§"/>
              <a:defRPr/>
            </a:pPr>
            <a:r>
              <a:rPr lang="it-IT" dirty="0">
                <a:solidFill>
                  <a:prstClr val="black"/>
                </a:solidFill>
              </a:rPr>
              <a:t>Le parti hanno ottenuto un’attenuante tra il </a:t>
            </a:r>
            <a:r>
              <a:rPr lang="it-IT" b="1" dirty="0">
                <a:solidFill>
                  <a:prstClr val="black"/>
                </a:solidFill>
              </a:rPr>
              <a:t>5% ed il 10% </a:t>
            </a:r>
            <a:r>
              <a:rPr lang="it-IT" dirty="0">
                <a:solidFill>
                  <a:prstClr val="black"/>
                </a:solidFill>
              </a:rPr>
              <a:t>per aver adottato e posto in essere una </a:t>
            </a:r>
            <a:r>
              <a:rPr lang="it-IT" i="1" dirty="0">
                <a:solidFill>
                  <a:prstClr val="black"/>
                </a:solidFill>
              </a:rPr>
              <a:t>compliance</a:t>
            </a:r>
            <a:r>
              <a:rPr lang="it-IT" dirty="0">
                <a:solidFill>
                  <a:prstClr val="black"/>
                </a:solidFill>
              </a:rPr>
              <a:t> in linea con le </a:t>
            </a:r>
            <a:r>
              <a:rPr lang="it-IT" i="1" dirty="0">
                <a:solidFill>
                  <a:prstClr val="black"/>
                </a:solidFill>
              </a:rPr>
              <a:t>best practice </a:t>
            </a:r>
            <a:r>
              <a:rPr lang="it-IT" dirty="0">
                <a:solidFill>
                  <a:prstClr val="black"/>
                </a:solidFill>
              </a:rPr>
              <a:t>europee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240095" y="297276"/>
            <a:ext cx="82935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Intese: prassi applicativa su </a:t>
            </a:r>
            <a:r>
              <a:rPr lang="it-IT" sz="2200" i="1" dirty="0" err="1">
                <a:solidFill>
                  <a:srgbClr val="00A5B6"/>
                </a:solidFill>
              </a:rPr>
              <a:t>compliance</a:t>
            </a:r>
            <a:r>
              <a:rPr lang="it-IT" sz="2200" i="1" dirty="0">
                <a:solidFill>
                  <a:srgbClr val="00A5B6"/>
                </a:solidFill>
              </a:rPr>
              <a:t> antitrust </a:t>
            </a:r>
            <a:r>
              <a:rPr lang="it-IT" sz="2200" dirty="0">
                <a:solidFill>
                  <a:srgbClr val="00A5B6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xmlns="" val="3060116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13</a:t>
            </a:fld>
            <a:endParaRPr lang="it-IT" dirty="0"/>
          </a:p>
        </p:txBody>
      </p:sp>
      <p:sp>
        <p:nvSpPr>
          <p:cNvPr id="24" name="TextBox 23"/>
          <p:cNvSpPr txBox="1"/>
          <p:nvPr/>
        </p:nvSpPr>
        <p:spPr>
          <a:xfrm>
            <a:off x="2118387" y="5916361"/>
            <a:ext cx="8261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aseline="30000" dirty="0">
                <a:latin typeface="+mn-lt"/>
              </a:rPr>
              <a:t>1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Alle società parti dell’istruttoria che risultano aver posto in essere un programma di </a:t>
            </a:r>
            <a:r>
              <a:rPr lang="it-IT" sz="900" i="1" dirty="0">
                <a:latin typeface="Arial" panose="020B0604020202020204" pitchFamily="34" charset="0"/>
                <a:cs typeface="Arial" panose="020B0604020202020204" pitchFamily="34" charset="0"/>
              </a:rPr>
              <a:t>compliance antitrust ante factum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ma non averlo implementato </a:t>
            </a:r>
            <a:r>
              <a:rPr lang="it-IT" sz="900" i="1" dirty="0">
                <a:latin typeface="Arial" panose="020B0604020202020204" pitchFamily="34" charset="0"/>
                <a:cs typeface="Arial" panose="020B0604020202020204" pitchFamily="34" charset="0"/>
              </a:rPr>
              <a:t>post factum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non è stata riconosciuta alcuna attenuante.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72846927"/>
              </p:ext>
            </p:extLst>
          </p:nvPr>
        </p:nvGraphicFramePr>
        <p:xfrm>
          <a:off x="2118387" y="859933"/>
          <a:ext cx="8261512" cy="470387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65378">
                  <a:extLst>
                    <a:ext uri="{9D8B030D-6E8A-4147-A177-3AD203B41FA5}">
                      <a16:colId xmlns:a16="http://schemas.microsoft.com/office/drawing/2014/main" xmlns="" val="3071830733"/>
                    </a:ext>
                  </a:extLst>
                </a:gridCol>
                <a:gridCol w="2065378">
                  <a:extLst>
                    <a:ext uri="{9D8B030D-6E8A-4147-A177-3AD203B41FA5}">
                      <a16:colId xmlns:a16="http://schemas.microsoft.com/office/drawing/2014/main" xmlns="" val="1930823953"/>
                    </a:ext>
                  </a:extLst>
                </a:gridCol>
                <a:gridCol w="2065378">
                  <a:extLst>
                    <a:ext uri="{9D8B030D-6E8A-4147-A177-3AD203B41FA5}">
                      <a16:colId xmlns:a16="http://schemas.microsoft.com/office/drawing/2014/main" xmlns="" val="1195074106"/>
                    </a:ext>
                  </a:extLst>
                </a:gridCol>
                <a:gridCol w="2065378">
                  <a:extLst>
                    <a:ext uri="{9D8B030D-6E8A-4147-A177-3AD203B41FA5}">
                      <a16:colId xmlns:a16="http://schemas.microsoft.com/office/drawing/2014/main" xmlns="" val="255690088"/>
                    </a:ext>
                  </a:extLst>
                </a:gridCol>
              </a:tblGrid>
              <a:tr h="929640">
                <a:tc>
                  <a:txBody>
                    <a:bodyPr/>
                    <a:lstStyle/>
                    <a:p>
                      <a:pPr algn="ctr"/>
                      <a:endParaRPr lang="it-IT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I/777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Tassi sui mutui nelle province di Bolzano e Trento </a:t>
                      </a:r>
                    </a:p>
                    <a:p>
                      <a:pPr algn="ctr"/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I/789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Agenzia di modelle </a:t>
                      </a:r>
                    </a:p>
                    <a:p>
                      <a:pPr algn="ctr"/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I/792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Gare Ossigenoterapia e </a:t>
                      </a:r>
                      <a:r>
                        <a:rPr lang="it-I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Ventiloterapia</a:t>
                      </a:r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BAC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6445363"/>
                  </a:ext>
                </a:extLst>
              </a:tr>
              <a:tr h="82704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Programma di </a:t>
                      </a:r>
                      <a:r>
                        <a:rPr lang="it-IT" sz="1200" i="1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compliance</a:t>
                      </a:r>
                      <a:endParaRPr lang="it-IT" sz="1200" i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it-IT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Documentata adozione di codice di condotta e svolgimento di attività “</a:t>
                      </a:r>
                      <a:r>
                        <a:rPr lang="it-IT" sz="1000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seminariale</a:t>
                      </a:r>
                      <a:r>
                        <a:rPr lang="it-IT" sz="1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” rivolta ai dipendenti</a:t>
                      </a:r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Adozione di codice di condotta e svolgimento di </a:t>
                      </a:r>
                      <a:r>
                        <a:rPr lang="it-IT" sz="1000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training</a:t>
                      </a:r>
                      <a:endParaRPr lang="it-IT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Svolgimento di seminari cui ha partecipato la dirigenza delle società e il personale che opera nelle aree sensibili sotto il profilo </a:t>
                      </a:r>
                      <a:r>
                        <a:rPr lang="it-IT" sz="1000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antitrust</a:t>
                      </a:r>
                      <a:endParaRPr lang="it-IT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5621647"/>
                  </a:ext>
                </a:extLst>
              </a:tr>
              <a:tr h="832911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Prove</a:t>
                      </a:r>
                    </a:p>
                  </a:txBody>
                  <a:tcP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“</a:t>
                      </a:r>
                      <a:r>
                        <a:rPr lang="it-IT" sz="1000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documentata</a:t>
                      </a:r>
                      <a:r>
                        <a:rPr lang="it-IT" sz="1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” </a:t>
                      </a:r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300000"/>
                        </a:lnSpc>
                      </a:pPr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 società hanno fornito evidenza (non si specifica quale) di aver posto in essere il programma </a:t>
                      </a:r>
                      <a:r>
                        <a:rPr lang="it-IT" sz="1000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 </a:t>
                      </a:r>
                      <a:r>
                        <a:rPr lang="it-IT" sz="1000" i="1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compliance</a:t>
                      </a:r>
                      <a:r>
                        <a:rPr lang="it-IT" sz="1000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antitrust</a:t>
                      </a:r>
                      <a:endParaRPr lang="it-IT" sz="10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55325946"/>
                  </a:ext>
                </a:extLst>
              </a:tr>
              <a:tr h="832911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adozione/</a:t>
                      </a:r>
                    </a:p>
                    <a:p>
                      <a:pPr algn="ctr"/>
                      <a:r>
                        <a:rPr lang="it-IT" sz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implementazione/</a:t>
                      </a:r>
                    </a:p>
                    <a:p>
                      <a:pPr algn="ctr"/>
                      <a:r>
                        <a:rPr lang="it-IT" sz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integrazione</a:t>
                      </a:r>
                    </a:p>
                    <a:p>
                      <a:pPr algn="ctr"/>
                      <a:endParaRPr lang="it-IT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 ma verosimilmente </a:t>
                      </a:r>
                      <a:r>
                        <a:rPr lang="it-IT" sz="10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compliance</a:t>
                      </a:r>
                      <a:r>
                        <a:rPr lang="it-IT" sz="10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post factum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Programma di </a:t>
                      </a:r>
                      <a:r>
                        <a:rPr lang="it-IT" sz="1000" i="1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compliance</a:t>
                      </a:r>
                      <a:r>
                        <a:rPr lang="it-IT" sz="1000" i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ante factum</a:t>
                      </a:r>
                      <a:r>
                        <a:rPr lang="it-IT" sz="1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aggiornato prima della </a:t>
                      </a:r>
                      <a:r>
                        <a:rPr lang="it-IT" sz="1000" u="sng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ricezione</a:t>
                      </a:r>
                      <a:r>
                        <a:rPr lang="it-IT" sz="10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della CRI per renderlo maggiormente efficace</a:t>
                      </a:r>
                      <a:r>
                        <a:rPr lang="it-IT" sz="1000" kern="12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97765779"/>
                  </a:ext>
                </a:extLst>
              </a:tr>
              <a:tr h="8329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Percentuale riconosciuta</a:t>
                      </a:r>
                    </a:p>
                    <a:p>
                      <a:pPr algn="ctr"/>
                      <a:endParaRPr lang="it-IT" sz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5% 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5%</a:t>
                      </a:r>
                    </a:p>
                    <a:p>
                      <a:pPr algn="ctr"/>
                      <a:endParaRPr lang="it-IT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430575040"/>
                  </a:ext>
                </a:extLst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2118387" y="325455"/>
            <a:ext cx="82935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Intese: prassi applicativa su </a:t>
            </a:r>
            <a:r>
              <a:rPr lang="it-IT" sz="2200" i="1" dirty="0" err="1">
                <a:solidFill>
                  <a:srgbClr val="00A5B6"/>
                </a:solidFill>
              </a:rPr>
              <a:t>compliance</a:t>
            </a:r>
            <a:r>
              <a:rPr lang="it-IT" sz="2200" i="1" dirty="0">
                <a:solidFill>
                  <a:srgbClr val="00A5B6"/>
                </a:solidFill>
              </a:rPr>
              <a:t> antitrust </a:t>
            </a:r>
            <a:r>
              <a:rPr lang="it-IT" sz="2200" dirty="0">
                <a:solidFill>
                  <a:srgbClr val="00A5B6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xmlns="" val="3263674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14</a:t>
            </a:fld>
            <a:endParaRPr lang="it-IT" dirty="0"/>
          </a:p>
        </p:txBody>
      </p:sp>
      <p:sp>
        <p:nvSpPr>
          <p:cNvPr id="24" name="TextBox 23"/>
          <p:cNvSpPr txBox="1"/>
          <p:nvPr/>
        </p:nvSpPr>
        <p:spPr>
          <a:xfrm>
            <a:off x="2118388" y="5739091"/>
            <a:ext cx="82615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00" dirty="0"/>
              <a:t>2)</a:t>
            </a:r>
            <a:r>
              <a:rPr lang="it-IT" sz="900" dirty="0"/>
              <a:t> </a:t>
            </a:r>
            <a:r>
              <a:rPr lang="it-IT" sz="900" dirty="0">
                <a:latin typeface="Georgia" panose="02040502050405020303" pitchFamily="18" charset="0"/>
              </a:rPr>
              <a:t>Alle società  parti dell’intesa che hanno adottato il programma di </a:t>
            </a:r>
            <a:r>
              <a:rPr lang="it-IT" sz="900" i="1" dirty="0" err="1">
                <a:latin typeface="Georgia" panose="02040502050405020303" pitchFamily="18" charset="0"/>
              </a:rPr>
              <a:t>compliance</a:t>
            </a:r>
            <a:r>
              <a:rPr lang="it-IT" sz="900" dirty="0">
                <a:latin typeface="Georgia" panose="02040502050405020303" pitchFamily="18" charset="0"/>
              </a:rPr>
              <a:t> </a:t>
            </a:r>
            <a:r>
              <a:rPr lang="it-IT" sz="900" u="sng" dirty="0">
                <a:latin typeface="Georgia" panose="02040502050405020303" pitchFamily="18" charset="0"/>
              </a:rPr>
              <a:t>successivamente all’invio</a:t>
            </a:r>
            <a:r>
              <a:rPr lang="it-IT" sz="900" dirty="0">
                <a:latin typeface="Georgia" panose="02040502050405020303" pitchFamily="18" charset="0"/>
              </a:rPr>
              <a:t> della CRI, non è stata riconosciuta alcuna attenuante anche in ragione dell’assenza di prove: per due società la documentazione fornita non include il manuale di </a:t>
            </a:r>
            <a:r>
              <a:rPr lang="it-IT" sz="900" i="1" dirty="0">
                <a:latin typeface="Georgia" panose="02040502050405020303" pitchFamily="18" charset="0"/>
              </a:rPr>
              <a:t>antitrust </a:t>
            </a:r>
            <a:r>
              <a:rPr lang="it-IT" sz="900" i="1" dirty="0" err="1">
                <a:latin typeface="Georgia" panose="02040502050405020303" pitchFamily="18" charset="0"/>
              </a:rPr>
              <a:t>compliance</a:t>
            </a:r>
            <a:r>
              <a:rPr lang="it-IT" sz="900" i="1" dirty="0">
                <a:latin typeface="Georgia" panose="02040502050405020303" pitchFamily="18" charset="0"/>
              </a:rPr>
              <a:t> </a:t>
            </a:r>
            <a:r>
              <a:rPr lang="it-IT" sz="900" dirty="0">
                <a:latin typeface="Georgia" panose="02040502050405020303" pitchFamily="18" charset="0"/>
              </a:rPr>
              <a:t>che non ha potuto essere oggetto di valutazione; per una società nessuna evidenza dell’attuazione della </a:t>
            </a:r>
            <a:r>
              <a:rPr lang="it-IT" sz="900" i="1" dirty="0" err="1">
                <a:latin typeface="Georgia" panose="02040502050405020303" pitchFamily="18" charset="0"/>
              </a:rPr>
              <a:t>compliance</a:t>
            </a:r>
            <a:r>
              <a:rPr lang="it-IT" sz="900" i="1" dirty="0">
                <a:latin typeface="Georgia" panose="02040502050405020303" pitchFamily="18" charset="0"/>
              </a:rPr>
              <a:t>.</a:t>
            </a:r>
            <a:endParaRPr lang="it-IT" sz="900" dirty="0">
              <a:latin typeface="Georgia" panose="02040502050405020303" pitchFamily="18" charset="0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3044622"/>
              </p:ext>
            </p:extLst>
          </p:nvPr>
        </p:nvGraphicFramePr>
        <p:xfrm>
          <a:off x="2209800" y="885402"/>
          <a:ext cx="8170098" cy="47025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23366">
                  <a:extLst>
                    <a:ext uri="{9D8B030D-6E8A-4147-A177-3AD203B41FA5}">
                      <a16:colId xmlns:a16="http://schemas.microsoft.com/office/drawing/2014/main" xmlns="" val="68821920"/>
                    </a:ext>
                  </a:extLst>
                </a:gridCol>
                <a:gridCol w="2723366">
                  <a:extLst>
                    <a:ext uri="{9D8B030D-6E8A-4147-A177-3AD203B41FA5}">
                      <a16:colId xmlns:a16="http://schemas.microsoft.com/office/drawing/2014/main" xmlns="" val="47828890"/>
                    </a:ext>
                  </a:extLst>
                </a:gridCol>
                <a:gridCol w="2723366">
                  <a:extLst>
                    <a:ext uri="{9D8B030D-6E8A-4147-A177-3AD203B41FA5}">
                      <a16:colId xmlns:a16="http://schemas.microsoft.com/office/drawing/2014/main" xmlns="" val="3282505913"/>
                    </a:ext>
                  </a:extLst>
                </a:gridCol>
              </a:tblGrid>
              <a:tr h="74151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it-IT" sz="1100" b="1" kern="1200" dirty="0">
                        <a:solidFill>
                          <a:schemeClr val="lt1"/>
                        </a:solidFill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I/783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Accordo tra operatori nel settore </a:t>
                      </a:r>
                      <a:r>
                        <a:rPr lang="it-IT" sz="1100" b="1" kern="1200" dirty="0" err="1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vending</a:t>
                      </a:r>
                      <a:endParaRPr lang="it-IT" sz="11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A/480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Aspen</a:t>
                      </a:r>
                    </a:p>
                  </a:txBody>
                  <a:tcPr anchor="ctr">
                    <a:solidFill>
                      <a:srgbClr val="4BAC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30636062"/>
                  </a:ext>
                </a:extLst>
              </a:tr>
              <a:tr h="11407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Programma di </a:t>
                      </a:r>
                      <a:r>
                        <a:rPr lang="it-IT" sz="1200" i="1" kern="1200" dirty="0" err="1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compliance</a:t>
                      </a:r>
                      <a:endParaRPr lang="it-IT" sz="1200" i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Prevede il coinvolgimento del 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management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l’identificazione del personale responsabile, i 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training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la previsione di incentivi/disincentivi, monitoraggio e 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audit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0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Prevede il coinvolgimento del 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management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l’identificazione del personale responsabile del programma, l’organizzazione dell’attività di 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training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sistemi di monitoraggio e di 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auditing</a:t>
                      </a:r>
                      <a:endParaRPr lang="it-IT" sz="1000" b="1" i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6855364"/>
                  </a:ext>
                </a:extLst>
              </a:tr>
              <a:tr h="46265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Prove</a:t>
                      </a:r>
                    </a:p>
                  </a:txBody>
                  <a:tcP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it-IT" sz="10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it-IT" sz="10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890383081"/>
                  </a:ext>
                </a:extLst>
              </a:tr>
              <a:tr h="148303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Data adozione/</a:t>
                      </a:r>
                    </a:p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implementazione/</a:t>
                      </a:r>
                    </a:p>
                    <a:p>
                      <a:pPr marL="0" algn="ctr" defTabSz="914400" rtl="0" eaLnBrk="1" latinLnBrk="0" hangingPunct="1"/>
                      <a:r>
                        <a:rPr lang="it-IT" sz="12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integrazione</a:t>
                      </a:r>
                    </a:p>
                  </a:txBody>
                  <a:tcP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Adozione del programma di </a:t>
                      </a:r>
                      <a:r>
                        <a:rPr lang="it-IT" sz="1000" i="1" kern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compliance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 dell’invio della CRI (2)</a:t>
                      </a:r>
                      <a:endParaRPr lang="it-IT" sz="10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Programma di </a:t>
                      </a:r>
                      <a:r>
                        <a:rPr lang="it-IT" sz="1000" i="1" kern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compliance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adottato 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ante factum 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 successivamente integrato con l’aggiornamento delle attività di formazione e implementazione di «</a:t>
                      </a:r>
                      <a:r>
                        <a:rPr lang="it-IT" sz="1000" i="1" kern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local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face to face training»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adattamento del programma alle specifiche aree di 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business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ove operano  i dipendenti </a:t>
                      </a:r>
                      <a:endParaRPr lang="it-IT" sz="10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5233680"/>
                  </a:ext>
                </a:extLst>
              </a:tr>
              <a:tr h="8746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Percentuale riconosciuta</a:t>
                      </a:r>
                    </a:p>
                  </a:txBody>
                  <a:tcPr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000" b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10%</a:t>
                      </a:r>
                      <a:endParaRPr lang="it-IT" sz="10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Pur essendo il programma di </a:t>
                      </a:r>
                      <a:r>
                        <a:rPr lang="it-IT" sz="1000" i="1" kern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compliance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ante factum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la circostanza che esso sia stato ampliato </a:t>
                      </a:r>
                      <a:r>
                        <a:rPr lang="it-IT" sz="10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 factum </a:t>
                      </a:r>
                      <a:r>
                        <a:rPr lang="it-IT" sz="10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consente comunque di riconoscere l’attenuante nella misura del </a:t>
                      </a:r>
                      <a:r>
                        <a:rPr lang="it-IT" sz="1000" b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5 -10%</a:t>
                      </a:r>
                      <a:endParaRPr lang="it-IT" sz="1000" b="1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40998281"/>
                  </a:ext>
                </a:extLst>
              </a:tr>
            </a:tbl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118387" y="325455"/>
            <a:ext cx="82935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Intese: prassi applicativa su </a:t>
            </a:r>
            <a:r>
              <a:rPr lang="it-IT" sz="2200" i="1" dirty="0" err="1">
                <a:solidFill>
                  <a:srgbClr val="00A5B6"/>
                </a:solidFill>
              </a:rPr>
              <a:t>compliance</a:t>
            </a:r>
            <a:r>
              <a:rPr lang="it-IT" sz="2200" i="1" dirty="0">
                <a:solidFill>
                  <a:srgbClr val="00A5B6"/>
                </a:solidFill>
              </a:rPr>
              <a:t> antitrust </a:t>
            </a:r>
            <a:r>
              <a:rPr lang="it-IT" sz="2200" dirty="0">
                <a:solidFill>
                  <a:srgbClr val="00A5B6"/>
                </a:solidFill>
              </a:rPr>
              <a:t>(3)</a:t>
            </a:r>
          </a:p>
        </p:txBody>
      </p:sp>
    </p:spTree>
    <p:extLst>
      <p:ext uri="{BB962C8B-B14F-4D97-AF65-F5344CB8AC3E}">
        <p14:creationId xmlns:p14="http://schemas.microsoft.com/office/powerpoint/2010/main" xmlns="" val="1721910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15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403687" y="3660769"/>
            <a:ext cx="7899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Rectangle: Rounded Corners 2"/>
          <p:cNvSpPr/>
          <p:nvPr/>
        </p:nvSpPr>
        <p:spPr>
          <a:xfrm>
            <a:off x="2142723" y="1355209"/>
            <a:ext cx="8235154" cy="4514549"/>
          </a:xfrm>
          <a:prstGeom prst="roundRect">
            <a:avLst>
              <a:gd name="adj" fmla="val 1176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266902" y="1511907"/>
            <a:ext cx="7986796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endParaRPr lang="it-IT" sz="2000" dirty="0">
              <a:solidFill>
                <a:schemeClr val="tx2">
                  <a:lumMod val="50000"/>
                  <a:lumOff val="50000"/>
                </a:schemeClr>
              </a:solidFill>
              <a:latin typeface="Georgia" panose="02040502050405020303" pitchFamily="18" charset="0"/>
            </a:endParaRP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Quali sono i fattori considerati dall’AGCM per gradare la percentuale di «sconto» (data di adozione/implementazione/ integrazione del programma)? </a:t>
            </a:r>
          </a:p>
          <a:p>
            <a:pPr marL="0" lvl="1" algn="ctr"/>
            <a:endParaRPr lang="it-IT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C’è un insieme minimo di elementi che garantisce l’attenuante?</a:t>
            </a:r>
          </a:p>
          <a:p>
            <a:pPr marL="0" lvl="1" algn="ctr"/>
            <a:endParaRPr lang="it-IT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A quali elementi è dato maggior peso nella gradazione dell’attenuante (articolazione del programma, livello di dettaglio, evidenze fornite)?</a:t>
            </a:r>
          </a:p>
          <a:p>
            <a:pPr marL="342900" lvl="1" indent="-342900" algn="ctr">
              <a:buFont typeface="Wingdings" panose="05000000000000000000" pitchFamily="2" charset="2"/>
              <a:buChar char="Ø"/>
            </a:pPr>
            <a:endParaRPr lang="it-IT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Prevedere un’attenuante solo per programmi di </a:t>
            </a:r>
            <a:r>
              <a:rPr lang="it-IT" sz="1900" i="1" dirty="0">
                <a:latin typeface="Arial" panose="020B0604020202020204" pitchFamily="34" charset="0"/>
                <a:cs typeface="Arial" panose="020B0604020202020204" pitchFamily="34" charset="0"/>
              </a:rPr>
              <a:t>compliance </a:t>
            </a:r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adottati/integrati </a:t>
            </a:r>
            <a:r>
              <a:rPr lang="it-IT" sz="1900" i="1" dirty="0">
                <a:latin typeface="Arial" panose="020B0604020202020204" pitchFamily="34" charset="0"/>
                <a:cs typeface="Arial" panose="020B0604020202020204" pitchFamily="34" charset="0"/>
              </a:rPr>
              <a:t>post-factum </a:t>
            </a:r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disincentiva le imprese a dotarsi di programmi di </a:t>
            </a:r>
            <a:r>
              <a:rPr lang="it-IT" sz="1900" i="1" dirty="0">
                <a:latin typeface="Arial" panose="020B0604020202020204" pitchFamily="34" charset="0"/>
                <a:cs typeface="Arial" panose="020B0604020202020204" pitchFamily="34" charset="0"/>
              </a:rPr>
              <a:t>compliance?</a:t>
            </a:r>
            <a:endParaRPr lang="it-IT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118387" y="325455"/>
            <a:ext cx="82935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Intese: prassi applicativa su </a:t>
            </a:r>
            <a:r>
              <a:rPr lang="it-IT" sz="2200" i="1" dirty="0" err="1">
                <a:solidFill>
                  <a:srgbClr val="00A5B6"/>
                </a:solidFill>
              </a:rPr>
              <a:t>compliance</a:t>
            </a:r>
            <a:r>
              <a:rPr lang="it-IT" sz="2200" i="1" dirty="0">
                <a:solidFill>
                  <a:srgbClr val="00A5B6"/>
                </a:solidFill>
              </a:rPr>
              <a:t> antitrust </a:t>
            </a:r>
            <a:r>
              <a:rPr lang="it-IT" sz="2200" dirty="0">
                <a:solidFill>
                  <a:srgbClr val="00A5B6"/>
                </a:solidFill>
              </a:rPr>
              <a:t>(4)</a:t>
            </a:r>
          </a:p>
        </p:txBody>
      </p:sp>
    </p:spTree>
    <p:extLst>
      <p:ext uri="{BB962C8B-B14F-4D97-AF65-F5344CB8AC3E}">
        <p14:creationId xmlns:p14="http://schemas.microsoft.com/office/powerpoint/2010/main" xmlns="" val="1068135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16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317214" y="2832733"/>
            <a:ext cx="7315200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/>
            <a:r>
              <a:rPr lang="it-IT" dirty="0"/>
              <a:t>			</a:t>
            </a:r>
            <a:r>
              <a:rPr lang="it-IT" sz="3500" b="1" dirty="0">
                <a:solidFill>
                  <a:srgbClr val="00A5B6"/>
                </a:solidFill>
              </a:rPr>
              <a:t>Gli abusi</a:t>
            </a:r>
          </a:p>
        </p:txBody>
      </p:sp>
    </p:spTree>
    <p:extLst>
      <p:ext uri="{BB962C8B-B14F-4D97-AF65-F5344CB8AC3E}">
        <p14:creationId xmlns:p14="http://schemas.microsoft.com/office/powerpoint/2010/main" xmlns="" val="1262790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17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82033" y="299065"/>
            <a:ext cx="78546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Gli abusi: analisi quantitativa e </a:t>
            </a:r>
            <a:r>
              <a:rPr lang="it-IT" sz="2200" i="1" dirty="0">
                <a:solidFill>
                  <a:srgbClr val="00A5B6"/>
                </a:solidFill>
              </a:rPr>
              <a:t>trend </a:t>
            </a:r>
            <a:endParaRPr lang="it-IT" sz="2200" dirty="0">
              <a:solidFill>
                <a:srgbClr val="00A5B6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259090" y="1137918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Courier New" panose="02070309020205020404" pitchFamily="49" charset="0"/>
              <a:buChar char="o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Istruttorie avviate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2259090" y="3597631"/>
            <a:ext cx="7179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Istruttorie concluse</a:t>
            </a:r>
          </a:p>
        </p:txBody>
      </p:sp>
      <p:graphicFrame>
        <p:nvGraphicFramePr>
          <p:cNvPr id="9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34860270"/>
              </p:ext>
            </p:extLst>
          </p:nvPr>
        </p:nvGraphicFramePr>
        <p:xfrm>
          <a:off x="2259090" y="1997696"/>
          <a:ext cx="7941550" cy="110949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288274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1490936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1894367">
                  <a:extLst>
                    <a:ext uri="{9D8B030D-6E8A-4147-A177-3AD203B41FA5}">
                      <a16:colId xmlns:a16="http://schemas.microsoft.com/office/drawing/2014/main" xmlns="" val="549076395"/>
                    </a:ext>
                  </a:extLst>
                </a:gridCol>
                <a:gridCol w="3267973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it-IT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01/2016 - 05/2017)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469411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(al 22/05/2017)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6115241"/>
                  </a:ext>
                </a:extLst>
              </a:tr>
            </a:tbl>
          </a:graphicData>
        </a:graphic>
      </p:graphicFrame>
      <p:graphicFrame>
        <p:nvGraphicFramePr>
          <p:cNvPr id="11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0839166"/>
              </p:ext>
            </p:extLst>
          </p:nvPr>
        </p:nvGraphicFramePr>
        <p:xfrm>
          <a:off x="2259090" y="4457409"/>
          <a:ext cx="7941550" cy="110949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288274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1490936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1894367">
                  <a:extLst>
                    <a:ext uri="{9D8B030D-6E8A-4147-A177-3AD203B41FA5}">
                      <a16:colId xmlns:a16="http://schemas.microsoft.com/office/drawing/2014/main" xmlns="" val="549076395"/>
                    </a:ext>
                  </a:extLst>
                </a:gridCol>
                <a:gridCol w="3267973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it-IT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01/2016 - 05/2017)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469411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(al 22/05/2017)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6115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98416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18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215979" y="1334531"/>
            <a:ext cx="7920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2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15979" y="264999"/>
            <a:ext cx="78546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Gli abusi: i procedimenti conclusi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248999" y="860065"/>
            <a:ext cx="8039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Courier New" panose="02070309020205020404" pitchFamily="49" charset="0"/>
              <a:buChar char="o"/>
            </a:pP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Nel 2016/2017 l’Autorità ha concluso 9 procedimenti, di cui: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 solo concluso con accertamento dell’infrazione ed irrogazione della sanzione</a:t>
            </a:r>
            <a:endParaRPr 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69303444"/>
              </p:ext>
            </p:extLst>
          </p:nvPr>
        </p:nvGraphicFramePr>
        <p:xfrm>
          <a:off x="2249000" y="1338168"/>
          <a:ext cx="8106033" cy="68647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781512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5154510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2170011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361300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325170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480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Incremento prezzo farmaci Aspen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Farmaceutico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9174683"/>
                  </a:ext>
                </a:extLst>
              </a:tr>
            </a:tbl>
          </a:graphicData>
        </a:graphic>
      </p:graphicFrame>
      <p:sp>
        <p:nvSpPr>
          <p:cNvPr id="11" name="Rettangolo 10"/>
          <p:cNvSpPr/>
          <p:nvPr/>
        </p:nvSpPr>
        <p:spPr>
          <a:xfrm>
            <a:off x="2248999" y="2041078"/>
            <a:ext cx="79206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conclusi con accettazione di impegni</a:t>
            </a:r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6609159"/>
              </p:ext>
            </p:extLst>
          </p:nvPr>
        </p:nvGraphicFramePr>
        <p:xfrm>
          <a:off x="2249000" y="2334515"/>
          <a:ext cx="8106033" cy="206081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781512">
                  <a:extLst>
                    <a:ext uri="{9D8B030D-6E8A-4147-A177-3AD203B41FA5}">
                      <a16:colId xmlns:a16="http://schemas.microsoft.com/office/drawing/2014/main" xmlns="" val="3382740048"/>
                    </a:ext>
                  </a:extLst>
                </a:gridCol>
                <a:gridCol w="5154510">
                  <a:extLst>
                    <a:ext uri="{9D8B030D-6E8A-4147-A177-3AD203B41FA5}">
                      <a16:colId xmlns:a16="http://schemas.microsoft.com/office/drawing/2014/main" xmlns="" val="1863120851"/>
                    </a:ext>
                  </a:extLst>
                </a:gridCol>
                <a:gridCol w="2170011">
                  <a:extLst>
                    <a:ext uri="{9D8B030D-6E8A-4147-A177-3AD203B41FA5}">
                      <a16:colId xmlns:a16="http://schemas.microsoft.com/office/drawing/2014/main" xmlns="" val="3666457670"/>
                    </a:ext>
                  </a:extLst>
                </a:gridCol>
              </a:tblGrid>
              <a:tr h="324868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4977196"/>
                  </a:ext>
                </a:extLst>
              </a:tr>
              <a:tr h="411107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486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Enel distribuzione - rimozione coatta dispositivi </a:t>
                      </a:r>
                      <a:r>
                        <a:rPr lang="it-IT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</a:t>
                      </a:r>
                      <a:r>
                        <a:rPr lang="it-IT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metering</a:t>
                      </a:r>
                      <a:endParaRPr lang="it-IT" sz="110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Energetico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2175809"/>
                  </a:ext>
                </a:extLst>
              </a:tr>
              <a:tr h="411107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482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E-class -</a:t>
                      </a:r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Borsa italiana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Finanziario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02746137"/>
                  </a:ext>
                </a:extLst>
              </a:tr>
              <a:tr h="363532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490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Software</a:t>
                      </a:r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processo civile telematico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Sistemi informatici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81024294"/>
                  </a:ext>
                </a:extLst>
              </a:tr>
              <a:tr h="27509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489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NUOVOIMIAIE - Condotte Anticoncorrenziali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Diritto d’autore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54586715"/>
                  </a:ext>
                </a:extLst>
              </a:tr>
              <a:tr h="27509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498 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Enel - prezzi servizi di dispacciamento Area Brindisi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2361166"/>
                  </a:ext>
                </a:extLst>
              </a:tr>
            </a:tbl>
          </a:graphicData>
        </a:graphic>
      </p:graphicFrame>
      <p:sp>
        <p:nvSpPr>
          <p:cNvPr id="13" name="Rettangolo 12"/>
          <p:cNvSpPr/>
          <p:nvPr/>
        </p:nvSpPr>
        <p:spPr>
          <a:xfrm>
            <a:off x="2249000" y="4411765"/>
            <a:ext cx="81060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ulteriori provvedimenti assunti nel periodo di riferimento 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8184981"/>
              </p:ext>
            </p:extLst>
          </p:nvPr>
        </p:nvGraphicFramePr>
        <p:xfrm>
          <a:off x="2248999" y="4705201"/>
          <a:ext cx="8106032" cy="15951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765597">
                  <a:extLst>
                    <a:ext uri="{9D8B030D-6E8A-4147-A177-3AD203B41FA5}">
                      <a16:colId xmlns:a16="http://schemas.microsoft.com/office/drawing/2014/main" xmlns="" val="1224104842"/>
                    </a:ext>
                  </a:extLst>
                </a:gridCol>
                <a:gridCol w="3933173">
                  <a:extLst>
                    <a:ext uri="{9D8B030D-6E8A-4147-A177-3AD203B41FA5}">
                      <a16:colId xmlns:a16="http://schemas.microsoft.com/office/drawing/2014/main" xmlns="" val="2723372333"/>
                    </a:ext>
                  </a:extLst>
                </a:gridCol>
                <a:gridCol w="1380754">
                  <a:extLst>
                    <a:ext uri="{9D8B030D-6E8A-4147-A177-3AD203B41FA5}">
                      <a16:colId xmlns:a16="http://schemas.microsoft.com/office/drawing/2014/main" xmlns="" val="2484017499"/>
                    </a:ext>
                  </a:extLst>
                </a:gridCol>
                <a:gridCol w="2026508">
                  <a:extLst>
                    <a:ext uri="{9D8B030D-6E8A-4147-A177-3AD203B41FA5}">
                      <a16:colId xmlns:a16="http://schemas.microsoft.com/office/drawing/2014/main" xmlns="" val="473784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Rif.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Esito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  <a:endParaRPr lang="it-IT" sz="11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41530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428 C</a:t>
                      </a:r>
                      <a:endParaRPr lang="it-IT" sz="11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Wind- Fastweb/ Condotte Telecom Italia</a:t>
                      </a:r>
                      <a:endParaRPr lang="it-IT" sz="11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Inottemperanza Non violazione</a:t>
                      </a:r>
                      <a:endParaRPr lang="it-IT" sz="11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Telecomunicazioni</a:t>
                      </a:r>
                      <a:endParaRPr lang="it-IT" sz="11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3528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 498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Sorgenia</a:t>
                      </a:r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 prezzi servizi di dispacciamento Area Brindisi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Non violazione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106215"/>
                  </a:ext>
                </a:extLst>
              </a:tr>
              <a:tr h="23783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A 501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Camere Di Commercio-Certificazione Dei Vini Di Qualità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Non luogo a provvedere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Servizi professionali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99008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25579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19</a:t>
            </a:fld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2215201" y="1022845"/>
            <a:ext cx="80988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just">
              <a:buFont typeface="Courier New" panose="02070309020205020404" pitchFamily="49" charset="0"/>
              <a:buChar char="o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Allo stato risultano pendenti 13 istruttorie (di cui 5 avviate nel 2017, 7 avviate nel 2016 e 1 avviata nel 2015) 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77518013"/>
              </p:ext>
            </p:extLst>
          </p:nvPr>
        </p:nvGraphicFramePr>
        <p:xfrm>
          <a:off x="2215200" y="1787186"/>
          <a:ext cx="8039980" cy="42749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775144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5112508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2152328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290483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29048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A/484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Unilever/Distribuzione Gelati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Alimentari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487077"/>
                  </a:ext>
                </a:extLst>
              </a:tr>
              <a:tr h="29048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A/487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Compagnia Italiana Di Navigazione-trasporto Marittimo delle Merci da/per la Sardegna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Servizi di trasporto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61215791"/>
                  </a:ext>
                </a:extLst>
              </a:tr>
              <a:tr h="29048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A/495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Gara </a:t>
                      </a:r>
                      <a:r>
                        <a:rPr lang="it-IT" sz="1300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Tpl</a:t>
                      </a: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Padova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Servizi di trasporto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3112507"/>
                  </a:ext>
                </a:extLst>
              </a:tr>
              <a:tr h="29048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A/499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Assicurazioni Agricole/Comportamenti Escludenti </a:t>
                      </a:r>
                      <a:r>
                        <a:rPr lang="it-IT" sz="1300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Codipra</a:t>
                      </a:r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Assicurazioni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87981843"/>
                  </a:ext>
                </a:extLst>
              </a:tr>
              <a:tr h="32071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A/493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Poste Italiane/Prezzi Recapito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Servizi postali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5128390"/>
                  </a:ext>
                </a:extLst>
              </a:tr>
              <a:tr h="32071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A/500 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Vodafone-sms Informativi Aziendali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Telecomunicazioni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46228747"/>
                  </a:ext>
                </a:extLst>
              </a:tr>
              <a:tr h="32071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A/500 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Telecom Italia-sms Informativi Aziendali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Telecomunicazioni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30413320"/>
                  </a:ext>
                </a:extLst>
              </a:tr>
              <a:tr h="2899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A/503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Società Iniziative Editoriali/Servizi Di Rassegna Stampa Nella Provincia Di Trento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Stampa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8482450"/>
                  </a:ext>
                </a:extLst>
              </a:tr>
              <a:tr h="2899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A/508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SIAE / Servizi di intermediazione diritti d’autore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Diritto d’autore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1620398"/>
                  </a:ext>
                </a:extLst>
              </a:tr>
              <a:tr h="2899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A/511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Enel – vendita energia elettrica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88284003"/>
                  </a:ext>
                </a:extLst>
              </a:tr>
              <a:tr h="2912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A/512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A2A – vendita energia elettrica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60973097"/>
                  </a:ext>
                </a:extLst>
              </a:tr>
              <a:tr h="28996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A/513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Acea – vendita energia elettrica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6613410"/>
                  </a:ext>
                </a:extLst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2331152" y="310777"/>
            <a:ext cx="79240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Gli abusi: i procedimenti pendenti (1)</a:t>
            </a:r>
          </a:p>
        </p:txBody>
      </p:sp>
    </p:spTree>
    <p:extLst>
      <p:ext uri="{BB962C8B-B14F-4D97-AF65-F5344CB8AC3E}">
        <p14:creationId xmlns:p14="http://schemas.microsoft.com/office/powerpoint/2010/main" xmlns="" val="2662696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>
          <a:xfrm>
            <a:off x="8021638" y="6332539"/>
            <a:ext cx="2133600" cy="365125"/>
          </a:xfrm>
        </p:spPr>
        <p:txBody>
          <a:bodyPr/>
          <a:lstStyle/>
          <a:p>
            <a:pPr>
              <a:defRPr/>
            </a:pPr>
            <a:fld id="{DBA121A9-A6DB-41B0-874F-A010AC6E590C}" type="slidenum">
              <a:rPr lang="it-IT"/>
              <a:pPr>
                <a:defRPr/>
              </a:pPr>
              <a:t>2</a:t>
            </a:fld>
            <a:endParaRPr lang="it-IT" dirty="0"/>
          </a:p>
        </p:txBody>
      </p:sp>
      <p:sp>
        <p:nvSpPr>
          <p:cNvPr id="7172" name="Sottotitolo 6"/>
          <p:cNvSpPr txBox="1">
            <a:spLocks/>
          </p:cNvSpPr>
          <p:nvPr/>
        </p:nvSpPr>
        <p:spPr bwMode="auto">
          <a:xfrm>
            <a:off x="1722304" y="854923"/>
            <a:ext cx="8846544" cy="547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0050" indent="-400050" algn="just">
              <a:spcBef>
                <a:spcPct val="20000"/>
              </a:spcBef>
              <a:buClr>
                <a:srgbClr val="7F7F7F"/>
              </a:buClr>
              <a:buFont typeface="+mj-lt"/>
              <a:buAutoNum type="romanUcPeriod"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Le intese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Analisi quantitativa e </a:t>
            </a:r>
            <a:r>
              <a:rPr lang="it-IT" sz="1500" i="1" dirty="0">
                <a:latin typeface="Arial" panose="020B0604020202020204" pitchFamily="34" charset="0"/>
                <a:cs typeface="Arial" panose="020B0604020202020204" pitchFamily="34" charset="0"/>
              </a:rPr>
              <a:t>trend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I procedimenti conclusi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I procedimenti pendenti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Le sanzioni irrogate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Principali </a:t>
            </a:r>
            <a:r>
              <a:rPr lang="it-IT" sz="1500" i="1" dirty="0">
                <a:latin typeface="Arial" panose="020B0604020202020204" pitchFamily="34" charset="0"/>
                <a:cs typeface="Arial" panose="020B0604020202020204" pitchFamily="34" charset="0"/>
              </a:rPr>
              <a:t>trend</a:t>
            </a:r>
            <a:endParaRPr lang="it-IT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Prassi applicativa dell’Autorità e sviluppi giurisprudenziali</a:t>
            </a:r>
            <a:r>
              <a:rPr lang="it-IT" sz="15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3950" lvl="1" algn="just">
              <a:spcBef>
                <a:spcPts val="0"/>
              </a:spcBef>
              <a:buClr>
                <a:srgbClr val="7F7F7F"/>
              </a:buClr>
            </a:pPr>
            <a:endParaRPr lang="it-IT" sz="15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1" indent="-514350" algn="just">
              <a:spcBef>
                <a:spcPct val="20000"/>
              </a:spcBef>
              <a:buClr>
                <a:srgbClr val="7F7F7F"/>
              </a:buClr>
              <a:buFont typeface="+mj-lt"/>
              <a:buAutoNum type="romanUcPeriod" startAt="2"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Gli abusi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Analisi quantitativa e </a:t>
            </a:r>
            <a:r>
              <a:rPr lang="it-IT" sz="1500" i="1" dirty="0">
                <a:latin typeface="Arial" panose="020B0604020202020204" pitchFamily="34" charset="0"/>
                <a:cs typeface="Arial" panose="020B0604020202020204" pitchFamily="34" charset="0"/>
              </a:rPr>
              <a:t>trend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I procedimenti conclusi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I procedimenti pendenti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Le sanzioni irrogate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Principali </a:t>
            </a:r>
            <a:r>
              <a:rPr lang="it-IT" sz="1500" i="1" dirty="0">
                <a:latin typeface="Arial" panose="020B0604020202020204" pitchFamily="34" charset="0"/>
                <a:cs typeface="Arial" panose="020B0604020202020204" pitchFamily="34" charset="0"/>
              </a:rPr>
              <a:t>trend</a:t>
            </a:r>
          </a:p>
          <a:p>
            <a:pPr marL="684000" lvl="1" indent="-400050" algn="just">
              <a:spcBef>
                <a:spcPts val="0"/>
              </a:spcBef>
              <a:buClr>
                <a:srgbClr val="7F7F7F"/>
              </a:buClr>
              <a:buFont typeface="Wingdings" panose="05000000000000000000" pitchFamily="2" charset="2"/>
              <a:buChar char="§"/>
            </a:pPr>
            <a:r>
              <a:rPr lang="it-IT" sz="1500" dirty="0">
                <a:latin typeface="Arial" panose="020B0604020202020204" pitchFamily="34" charset="0"/>
                <a:cs typeface="Arial" panose="020B0604020202020204" pitchFamily="34" charset="0"/>
              </a:rPr>
              <a:t>Prassi applicativa dell’Autorità e sviluppi giurisprudenziali</a:t>
            </a:r>
          </a:p>
          <a:p>
            <a:pPr marL="283950" lvl="1" algn="just">
              <a:spcBef>
                <a:spcPts val="0"/>
              </a:spcBef>
              <a:buClr>
                <a:srgbClr val="7F7F7F"/>
              </a:buClr>
            </a:pPr>
            <a:endParaRPr lang="it-IT" sz="15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1" indent="-514350" algn="just">
              <a:spcBef>
                <a:spcPct val="20000"/>
              </a:spcBef>
              <a:buClr>
                <a:srgbClr val="7F7F7F"/>
              </a:buClr>
              <a:buFont typeface="+mj-lt"/>
              <a:buAutoNum type="romanUcPeriod" startAt="3"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Le concentrazioni </a:t>
            </a:r>
          </a:p>
          <a:p>
            <a:pPr marL="0" lvl="1" algn="just">
              <a:spcBef>
                <a:spcPct val="20000"/>
              </a:spcBef>
              <a:buClr>
                <a:srgbClr val="7F7F7F"/>
              </a:buClr>
            </a:pPr>
            <a:endParaRPr lang="it-IT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1" indent="-514350" algn="just">
              <a:spcBef>
                <a:spcPct val="20000"/>
              </a:spcBef>
              <a:buClr>
                <a:srgbClr val="7F7F7F"/>
              </a:buClr>
              <a:buFont typeface="+mj-lt"/>
              <a:buAutoNum type="romanUcPeriod" startAt="4"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Conclusioni</a:t>
            </a:r>
            <a:r>
              <a:rPr lang="it-IT" sz="1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spcBef>
                <a:spcPct val="20000"/>
              </a:spcBef>
              <a:buClr>
                <a:srgbClr val="7F7F7F"/>
              </a:buClr>
            </a:pPr>
            <a:r>
              <a:rPr lang="it-IT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Titolo 5"/>
          <p:cNvSpPr txBox="1">
            <a:spLocks/>
          </p:cNvSpPr>
          <p:nvPr/>
        </p:nvSpPr>
        <p:spPr bwMode="auto">
          <a:xfrm>
            <a:off x="2302476" y="391459"/>
            <a:ext cx="7852762" cy="46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ts val="2000"/>
              </a:lnSpc>
              <a:defRPr/>
            </a:pPr>
            <a:r>
              <a:rPr lang="it-IT" sz="2200" dirty="0">
                <a:solidFill>
                  <a:srgbClr val="00A5B6"/>
                </a:solidFill>
              </a:rPr>
              <a:t>Indice</a:t>
            </a:r>
            <a:r>
              <a:rPr lang="it-IT" sz="2200" dirty="0">
                <a:solidFill>
                  <a:srgbClr val="1F497D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it-IT" sz="2200" dirty="0">
                <a:solidFill>
                  <a:srgbClr val="00A5B6"/>
                </a:solidFill>
              </a:rPr>
              <a:t>della presentazione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20</a:t>
            </a:fld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2294351" y="287480"/>
            <a:ext cx="796160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Gli abusi: i procedimenti pendenti (2)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50817411"/>
              </p:ext>
            </p:extLst>
          </p:nvPr>
        </p:nvGraphicFramePr>
        <p:xfrm>
          <a:off x="2127518" y="1694038"/>
          <a:ext cx="8039980" cy="72651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923881">
                  <a:extLst>
                    <a:ext uri="{9D8B030D-6E8A-4147-A177-3AD203B41FA5}">
                      <a16:colId xmlns:a16="http://schemas.microsoft.com/office/drawing/2014/main" xmlns="" val="3298135057"/>
                    </a:ext>
                  </a:extLst>
                </a:gridCol>
                <a:gridCol w="4963771">
                  <a:extLst>
                    <a:ext uri="{9D8B030D-6E8A-4147-A177-3AD203B41FA5}">
                      <a16:colId xmlns:a16="http://schemas.microsoft.com/office/drawing/2014/main" xmlns="" val="3615005544"/>
                    </a:ext>
                  </a:extLst>
                </a:gridCol>
                <a:gridCol w="2152328">
                  <a:extLst>
                    <a:ext uri="{9D8B030D-6E8A-4147-A177-3AD203B41FA5}">
                      <a16:colId xmlns:a16="http://schemas.microsoft.com/office/drawing/2014/main" xmlns="" val="2425385896"/>
                    </a:ext>
                  </a:extLst>
                </a:gridCol>
              </a:tblGrid>
              <a:tr h="363255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27608099"/>
                  </a:ext>
                </a:extLst>
              </a:tr>
              <a:tr h="36325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4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A/480 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it-IT" sz="14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Incremento prezzo farmaci Aspen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400" b="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Farmaceutico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290871"/>
                  </a:ext>
                </a:extLst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2172702" y="1246295"/>
            <a:ext cx="86476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Di cui una per inottemperanza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27518" y="2861262"/>
            <a:ext cx="7288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Tar Lazio, 19 ottobre 2016 n. 11169 -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Inottemperanza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CNF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32153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21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215979" y="1334530"/>
            <a:ext cx="792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49005" y="246118"/>
            <a:ext cx="78546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Gli abusi: le sanzioni irrogate (2016-2017)</a:t>
            </a:r>
          </a:p>
        </p:txBody>
      </p:sp>
      <p:graphicFrame>
        <p:nvGraphicFramePr>
          <p:cNvPr id="16" name="Grafico 15"/>
          <p:cNvGraphicFramePr/>
          <p:nvPr>
            <p:extLst>
              <p:ext uri="{D42A27DB-BD31-4B8C-83A1-F6EECF244321}">
                <p14:modId xmlns:p14="http://schemas.microsoft.com/office/powerpoint/2010/main" xmlns="" val="175602817"/>
              </p:ext>
            </p:extLst>
          </p:nvPr>
        </p:nvGraphicFramePr>
        <p:xfrm>
          <a:off x="2249005" y="600682"/>
          <a:ext cx="8257632" cy="4213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7854608"/>
              </p:ext>
            </p:extLst>
          </p:nvPr>
        </p:nvGraphicFramePr>
        <p:xfrm>
          <a:off x="2249005" y="5207412"/>
          <a:ext cx="8006953" cy="7315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75007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1855915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2540718">
                  <a:extLst>
                    <a:ext uri="{9D8B030D-6E8A-4147-A177-3AD203B41FA5}">
                      <a16:colId xmlns:a16="http://schemas.microsoft.com/office/drawing/2014/main" xmlns="" val="549076395"/>
                    </a:ext>
                  </a:extLst>
                </a:gridCol>
                <a:gridCol w="1935313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230281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302111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1.898.700,00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3.365.000,00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5.225.317,00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(22/05/2017)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6115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85398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/>
          <p:cNvSpPr/>
          <p:nvPr/>
        </p:nvSpPr>
        <p:spPr>
          <a:xfrm>
            <a:off x="2263038" y="1302706"/>
            <a:ext cx="7665927" cy="4029458"/>
          </a:xfrm>
          <a:prstGeom prst="roundRect">
            <a:avLst>
              <a:gd name="adj" fmla="val 912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22</a:t>
            </a:fld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22116" y="1652236"/>
            <a:ext cx="71477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Aumenta il numero di istruttorie concluse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Ricorso frequente allo strumento degli impegni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Primo caso di abuso di dipendenza economica (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Hera- Affidamenti gruppi misura gas/termini di pagamento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Focus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sui prezzi eccessivi: settori farmaceutico/elettrico/ trasporto pubblico locale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133250" y="299565"/>
            <a:ext cx="82246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Gli abusi: principali </a:t>
            </a:r>
            <a:r>
              <a:rPr lang="it-IT" sz="2200" i="1" dirty="0">
                <a:solidFill>
                  <a:srgbClr val="00A5B6"/>
                </a:solidFill>
              </a:rPr>
              <a:t>trend </a:t>
            </a:r>
            <a:r>
              <a:rPr lang="it-IT" sz="2200" dirty="0">
                <a:solidFill>
                  <a:srgbClr val="00A5B6"/>
                </a:solidFill>
              </a:rPr>
              <a:t>e novità</a:t>
            </a:r>
          </a:p>
        </p:txBody>
      </p:sp>
    </p:spTree>
    <p:extLst>
      <p:ext uri="{BB962C8B-B14F-4D97-AF65-F5344CB8AC3E}">
        <p14:creationId xmlns:p14="http://schemas.microsoft.com/office/powerpoint/2010/main" xmlns="" val="3711648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23</a:t>
            </a:fld>
            <a:endParaRPr lang="it-IT" dirty="0"/>
          </a:p>
        </p:txBody>
      </p:sp>
      <p:sp>
        <p:nvSpPr>
          <p:cNvPr id="5" name="Rectangle: Rounded Corners 2"/>
          <p:cNvSpPr/>
          <p:nvPr/>
        </p:nvSpPr>
        <p:spPr>
          <a:xfrm>
            <a:off x="2020616" y="1580930"/>
            <a:ext cx="8349123" cy="3681951"/>
          </a:xfrm>
          <a:prstGeom prst="roundRect">
            <a:avLst>
              <a:gd name="adj" fmla="val 912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2279134" y="1921495"/>
            <a:ext cx="7832087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Attenzione dell’Autorità al settore farmaceutico 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(A/480 Incremento prezzo farmaci Aspen) ....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 non solo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Spagna: Aspen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Commissione europea: Aspen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Regno Unito: 3 casi nel settore farmaceutico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Illecito di difficile valutazione: sistematizzazione e chiarimenti nelle conclusioni dell’Avvocato Generale Wahl del 6 aprile 2017 </a:t>
            </a:r>
            <a:endParaRPr lang="it-IT" i="1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155284" y="13580"/>
            <a:ext cx="82246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Gli abusi: prassi applicativa e sviluppi giurisprudenziali - </a:t>
            </a:r>
            <a:r>
              <a:rPr lang="it-IT" sz="2200" i="1" dirty="0">
                <a:solidFill>
                  <a:srgbClr val="00A5B6"/>
                </a:solidFill>
              </a:rPr>
              <a:t>focus</a:t>
            </a:r>
            <a:r>
              <a:rPr lang="it-IT" sz="2200" dirty="0">
                <a:solidFill>
                  <a:srgbClr val="00A5B6"/>
                </a:solidFill>
              </a:rPr>
              <a:t> sui prezzi eccessivi</a:t>
            </a:r>
          </a:p>
        </p:txBody>
      </p:sp>
    </p:spTree>
    <p:extLst>
      <p:ext uri="{BB962C8B-B14F-4D97-AF65-F5344CB8AC3E}">
        <p14:creationId xmlns:p14="http://schemas.microsoft.com/office/powerpoint/2010/main" xmlns="" val="11209000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24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427382" y="2997986"/>
            <a:ext cx="7315200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/>
            <a:r>
              <a:rPr lang="it-IT" dirty="0"/>
              <a:t>		</a:t>
            </a:r>
            <a:r>
              <a:rPr lang="it-IT" sz="3500" b="1" dirty="0">
                <a:solidFill>
                  <a:srgbClr val="00A5B6"/>
                </a:solidFill>
              </a:rPr>
              <a:t>Le concentrazioni</a:t>
            </a:r>
          </a:p>
        </p:txBody>
      </p:sp>
    </p:spTree>
    <p:extLst>
      <p:ext uri="{BB962C8B-B14F-4D97-AF65-F5344CB8AC3E}">
        <p14:creationId xmlns:p14="http://schemas.microsoft.com/office/powerpoint/2010/main" xmlns="" val="525846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25</a:t>
            </a:fld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444326" y="285982"/>
            <a:ext cx="44422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Le concentrazioni (2016-2017) (1)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303930" y="1102659"/>
            <a:ext cx="8108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Periodo 2016/2017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73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concentrazioni notificate (al 22/5/2017) e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4 istruttorie concluse con autorizzazione subordinata all’adozione di misure correttive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48383606"/>
              </p:ext>
            </p:extLst>
          </p:nvPr>
        </p:nvGraphicFramePr>
        <p:xfrm>
          <a:off x="2303930" y="2411781"/>
          <a:ext cx="8108577" cy="296742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959826">
                  <a:extLst>
                    <a:ext uri="{9D8B030D-6E8A-4147-A177-3AD203B41FA5}">
                      <a16:colId xmlns:a16="http://schemas.microsoft.com/office/drawing/2014/main" xmlns="" val="478612646"/>
                    </a:ext>
                  </a:extLst>
                </a:gridCol>
                <a:gridCol w="3094462">
                  <a:extLst>
                    <a:ext uri="{9D8B030D-6E8A-4147-A177-3AD203B41FA5}">
                      <a16:colId xmlns:a16="http://schemas.microsoft.com/office/drawing/2014/main" xmlns="" val="3103432676"/>
                    </a:ext>
                  </a:extLst>
                </a:gridCol>
                <a:gridCol w="3007283">
                  <a:extLst>
                    <a:ext uri="{9D8B030D-6E8A-4147-A177-3AD203B41FA5}">
                      <a16:colId xmlns:a16="http://schemas.microsoft.com/office/drawing/2014/main" xmlns="" val="2373873386"/>
                    </a:ext>
                  </a:extLst>
                </a:gridCol>
                <a:gridCol w="1047006">
                  <a:extLst>
                    <a:ext uri="{9D8B030D-6E8A-4147-A177-3AD203B41FA5}">
                      <a16:colId xmlns:a16="http://schemas.microsoft.com/office/drawing/2014/main" xmlns="" val="994244698"/>
                    </a:ext>
                  </a:extLst>
                </a:gridCol>
              </a:tblGrid>
              <a:tr h="253248">
                <a:tc>
                  <a:txBody>
                    <a:bodyPr/>
                    <a:lstStyle/>
                    <a:p>
                      <a:r>
                        <a:rPr lang="it-I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2686009"/>
                  </a:ext>
                </a:extLst>
              </a:tr>
              <a:tr h="3877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C/12075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GRUPPO EDITORIALE L'ESPRESSO/ITALIANA EDITRICE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Autorizzazione con condizioni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2796572667"/>
                  </a:ext>
                </a:extLst>
              </a:tr>
              <a:tr h="387719">
                <a:tc>
                  <a:txBody>
                    <a:bodyPr/>
                    <a:lstStyle/>
                    <a:p>
                      <a:pPr algn="l"/>
                      <a:r>
                        <a:rPr lang="it-IT" sz="1500" b="0" i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C/12044</a:t>
                      </a:r>
                      <a:endParaRPr lang="it-IT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A2A/LINEA GROUP HOLDING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Autorizzazione con condizioni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94724778"/>
                  </a:ext>
                </a:extLst>
              </a:tr>
              <a:tr h="70311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C/12017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RETI TELEVISIVE ITALIANE/GRUPPO FINELCO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Autorizzazione con condizioni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782253123"/>
                  </a:ext>
                </a:extLst>
              </a:tr>
              <a:tr h="703111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5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C/12023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5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ARNOLDO MONDADORI EDITORE/RCS LIBRI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Autorizzazione con condizioni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5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1155003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96415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26</a:t>
            </a:fld>
            <a:endParaRPr lang="it-IT" dirty="0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25244244"/>
              </p:ext>
            </p:extLst>
          </p:nvPr>
        </p:nvGraphicFramePr>
        <p:xfrm>
          <a:off x="2147381" y="1061537"/>
          <a:ext cx="8108577" cy="503604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959826">
                  <a:extLst>
                    <a:ext uri="{9D8B030D-6E8A-4147-A177-3AD203B41FA5}">
                      <a16:colId xmlns:a16="http://schemas.microsoft.com/office/drawing/2014/main" xmlns="" val="1768569092"/>
                    </a:ext>
                  </a:extLst>
                </a:gridCol>
                <a:gridCol w="3094462">
                  <a:extLst>
                    <a:ext uri="{9D8B030D-6E8A-4147-A177-3AD203B41FA5}">
                      <a16:colId xmlns:a16="http://schemas.microsoft.com/office/drawing/2014/main" xmlns="" val="2308529485"/>
                    </a:ext>
                  </a:extLst>
                </a:gridCol>
                <a:gridCol w="3007283">
                  <a:extLst>
                    <a:ext uri="{9D8B030D-6E8A-4147-A177-3AD203B41FA5}">
                      <a16:colId xmlns:a16="http://schemas.microsoft.com/office/drawing/2014/main" xmlns="" val="254240915"/>
                    </a:ext>
                  </a:extLst>
                </a:gridCol>
                <a:gridCol w="1047006">
                  <a:extLst>
                    <a:ext uri="{9D8B030D-6E8A-4147-A177-3AD203B41FA5}">
                      <a16:colId xmlns:a16="http://schemas.microsoft.com/office/drawing/2014/main" xmlns="" val="1136588867"/>
                    </a:ext>
                  </a:extLst>
                </a:gridCol>
              </a:tblGrid>
              <a:tr h="290195">
                <a:tc>
                  <a:txBody>
                    <a:bodyPr/>
                    <a:lstStyle/>
                    <a:p>
                      <a:r>
                        <a:rPr lang="it-IT" sz="13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Esito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29010"/>
                  </a:ext>
                </a:extLst>
              </a:tr>
              <a:tr h="7031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C/12069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Admiral</a:t>
                      </a:r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Entertainment- Lottomatica holding/</a:t>
                      </a:r>
                      <a:r>
                        <a:rPr lang="it-IT" sz="1300" b="0" i="1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newco</a:t>
                      </a:r>
                      <a:endParaRPr lang="it-IT" sz="1300" b="0" i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Non applicabilità della legge – è stata successivamente attivata istruttoria I 804 -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1813406823"/>
                  </a:ext>
                </a:extLst>
              </a:tr>
              <a:tr h="7031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C/11982 C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Enrico preziosi-</a:t>
                      </a:r>
                      <a:r>
                        <a:rPr lang="it-IT" sz="1300" b="0" i="1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artsana</a:t>
                      </a:r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sz="1300" b="0" i="1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newco</a:t>
                      </a:r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-Bimbo Store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Modifica misure precedentemente imposte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834696550"/>
                  </a:ext>
                </a:extLst>
              </a:tr>
              <a:tr h="70311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C/8660 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Unicredit/Capitalia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Modifica misure precedentemente imposte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25948583"/>
                  </a:ext>
                </a:extLst>
              </a:tr>
              <a:tr h="45958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C/11982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Enrico preziosi-</a:t>
                      </a:r>
                      <a:r>
                        <a:rPr lang="it-IT" sz="1300" b="0" i="1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artsana</a:t>
                      </a:r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</a:t>
                      </a:r>
                      <a:r>
                        <a:rPr lang="it-IT" sz="1300" b="0" i="1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newco</a:t>
                      </a:r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-Bimbo Store</a:t>
                      </a:r>
                    </a:p>
                    <a:p>
                      <a:pPr marL="0" algn="l" defTabSz="914400" rtl="0" eaLnBrk="1" fontAlgn="ctr" latinLnBrk="0" hangingPunct="1"/>
                      <a:endParaRPr lang="it-IT" sz="13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Modifica misure precedentemente imposte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228273835"/>
                  </a:ext>
                </a:extLst>
              </a:tr>
              <a:tr h="7031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C/11072 B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Moby/</a:t>
                      </a:r>
                      <a:r>
                        <a:rPr lang="it-IT" sz="1300" b="0" kern="12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Toremar</a:t>
                      </a:r>
                      <a:endParaRPr lang="it-IT" sz="13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Violazione articolo 19 comma 1 – inottemperanza - 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66936807"/>
                  </a:ext>
                </a:extLst>
              </a:tr>
              <a:tr h="7031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C/12049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Banca per lo sviluppo della cooperazione di credito/ Banca Romagna cooperativa-Credito cooperativo Romagna centro e Macerone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3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Violazione articolo 19 comma 2 </a:t>
                      </a:r>
                      <a:r>
                        <a:rPr lang="it-IT" sz="13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inottemperanza -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3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1311961827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2444326" y="285982"/>
            <a:ext cx="781163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Le concentrazioni (2016-2017) (2) </a:t>
            </a:r>
          </a:p>
        </p:txBody>
      </p:sp>
    </p:spTree>
    <p:extLst>
      <p:ext uri="{BB962C8B-B14F-4D97-AF65-F5344CB8AC3E}">
        <p14:creationId xmlns:p14="http://schemas.microsoft.com/office/powerpoint/2010/main" xmlns="" val="26077612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27</a:t>
            </a:fld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4899499"/>
              </p:ext>
            </p:extLst>
          </p:nvPr>
        </p:nvGraphicFramePr>
        <p:xfrm>
          <a:off x="2444352" y="3131758"/>
          <a:ext cx="7640876" cy="105180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10219">
                  <a:extLst>
                    <a:ext uri="{9D8B030D-6E8A-4147-A177-3AD203B41FA5}">
                      <a16:colId xmlns:a16="http://schemas.microsoft.com/office/drawing/2014/main" xmlns="" val="723327408"/>
                    </a:ext>
                  </a:extLst>
                </a:gridCol>
                <a:gridCol w="1910219">
                  <a:extLst>
                    <a:ext uri="{9D8B030D-6E8A-4147-A177-3AD203B41FA5}">
                      <a16:colId xmlns:a16="http://schemas.microsoft.com/office/drawing/2014/main" xmlns="" val="1810537970"/>
                    </a:ext>
                  </a:extLst>
                </a:gridCol>
                <a:gridCol w="1910219">
                  <a:extLst>
                    <a:ext uri="{9D8B030D-6E8A-4147-A177-3AD203B41FA5}">
                      <a16:colId xmlns:a16="http://schemas.microsoft.com/office/drawing/2014/main" xmlns="" val="184303822"/>
                    </a:ext>
                  </a:extLst>
                </a:gridCol>
                <a:gridCol w="1910219">
                  <a:extLst>
                    <a:ext uri="{9D8B030D-6E8A-4147-A177-3AD203B41FA5}">
                      <a16:colId xmlns:a16="http://schemas.microsoft.com/office/drawing/2014/main" xmlns="" val="3940562858"/>
                    </a:ext>
                  </a:extLst>
                </a:gridCol>
              </a:tblGrid>
              <a:tr h="411724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(01/17 -05/17)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21860058"/>
                  </a:ext>
                </a:extLst>
              </a:tr>
              <a:tr h="411724"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it-IT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7214914"/>
                  </a:ext>
                </a:extLst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2444353" y="5946375"/>
            <a:ext cx="77226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/>
              <a:t>* Fonte: bilancio annuale attività M&amp;A – Italia – KPMG 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231719" y="1011858"/>
            <a:ext cx="76408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Il numero di operazioni comunicate risulta sostanzialmente costante negli anni</a:t>
            </a:r>
          </a:p>
          <a:p>
            <a:pPr algn="just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Le operazioni comunicate nel 2016 rappresentano poco più del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7%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del totale delle operazioni M&amp;A realizzate in Italia nel 2016*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444326" y="285982"/>
            <a:ext cx="781163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Le concentrazioni (2016-2017) (3) </a:t>
            </a:r>
          </a:p>
        </p:txBody>
      </p:sp>
    </p:spTree>
    <p:extLst>
      <p:ext uri="{BB962C8B-B14F-4D97-AF65-F5344CB8AC3E}">
        <p14:creationId xmlns:p14="http://schemas.microsoft.com/office/powerpoint/2010/main" xmlns="" val="4194257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28</a:t>
            </a:fld>
            <a:endParaRPr lang="it-IT" dirty="0"/>
          </a:p>
        </p:txBody>
      </p:sp>
      <p:sp>
        <p:nvSpPr>
          <p:cNvPr id="6" name="CasellaDiTesto 10"/>
          <p:cNvSpPr txBox="1"/>
          <p:nvPr/>
        </p:nvSpPr>
        <p:spPr>
          <a:xfrm>
            <a:off x="5161174" y="1077034"/>
            <a:ext cx="20363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/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In conclusione: </a:t>
            </a:r>
          </a:p>
        </p:txBody>
      </p:sp>
      <p:sp>
        <p:nvSpPr>
          <p:cNvPr id="3" name="Rectangle: Rounded Corners 2"/>
          <p:cNvSpPr/>
          <p:nvPr/>
        </p:nvSpPr>
        <p:spPr>
          <a:xfrm>
            <a:off x="2418080" y="1822584"/>
            <a:ext cx="7335520" cy="3125336"/>
          </a:xfrm>
          <a:prstGeom prst="roundRect">
            <a:avLst>
              <a:gd name="adj" fmla="val 1465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905760" y="2092592"/>
            <a:ext cx="63601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Intese – 2 tendenze in apparente contrasto: </a:t>
            </a:r>
            <a:r>
              <a:rPr lang="it-IT" i="1" dirty="0"/>
              <a:t>enforcement</a:t>
            </a:r>
            <a:r>
              <a:rPr lang="it-IT" dirty="0"/>
              <a:t> più severo e procedimenti conclusi senza sanzioni/condanna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Abusi – prezzi eccessivi: un ritorno al passato da maneggiare con cautela</a:t>
            </a:r>
          </a:p>
          <a:p>
            <a:endParaRPr lang="it-IT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/>
              <a:t>Sinergia/convergenza fra politiche di concorrenza e di tutela dei consumatori</a:t>
            </a:r>
          </a:p>
        </p:txBody>
      </p:sp>
    </p:spTree>
    <p:extLst>
      <p:ext uri="{BB962C8B-B14F-4D97-AF65-F5344CB8AC3E}">
        <p14:creationId xmlns:p14="http://schemas.microsoft.com/office/powerpoint/2010/main" xmlns="" val="33599721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201854" y="5177519"/>
            <a:ext cx="1333500" cy="884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it-IT" sz="1050" dirty="0">
                <a:solidFill>
                  <a:srgbClr val="00A5AC"/>
                </a:solidFill>
                <a:latin typeface="Arial"/>
                <a:ea typeface="Times New Roman"/>
                <a:cs typeface="HelveticaNeueLT Pro 55 Roman"/>
              </a:rPr>
              <a:t>Milano - 20121</a:t>
            </a:r>
            <a:endParaRPr lang="it-IT" sz="1600" dirty="0">
              <a:latin typeface="Times New Roman"/>
              <a:ea typeface="Times New Roman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it-IT" sz="1000" dirty="0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Via Manzoni, 30</a:t>
            </a:r>
            <a:endParaRPr lang="it-IT" sz="1600" dirty="0">
              <a:latin typeface="Times New Roman"/>
              <a:ea typeface="Times New Roman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it-IT" sz="800" dirty="0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tel. +39 02.30323232</a:t>
            </a:r>
            <a:endParaRPr lang="it-IT" sz="1600" dirty="0">
              <a:latin typeface="Times New Roman"/>
              <a:ea typeface="Times New Roman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it-IT" sz="800" dirty="0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fax +39 02.30323242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644069" y="5146703"/>
            <a:ext cx="1333500" cy="884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it-IT" sz="1050" dirty="0">
                <a:solidFill>
                  <a:srgbClr val="00A5AC"/>
                </a:solidFill>
                <a:latin typeface="Arial"/>
                <a:ea typeface="Times New Roman"/>
                <a:cs typeface="HelveticaNeueLT Pro 55 Roman"/>
              </a:rPr>
              <a:t>Roma - 00197</a:t>
            </a:r>
            <a:endParaRPr lang="it-IT" sz="1600" dirty="0">
              <a:latin typeface="Times New Roman"/>
              <a:ea typeface="Times New Roman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it-IT" sz="1000" dirty="0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Via </a:t>
            </a:r>
            <a:r>
              <a:rPr lang="it-IT" sz="1000" dirty="0" err="1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Bertoloni</a:t>
            </a:r>
            <a:r>
              <a:rPr lang="it-IT" sz="1000" dirty="0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, 29</a:t>
            </a:r>
            <a:endParaRPr lang="it-IT" sz="1600" dirty="0">
              <a:latin typeface="Times New Roman"/>
              <a:ea typeface="Times New Roman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it-IT" sz="800" dirty="0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tel. +39 06.83365810</a:t>
            </a:r>
            <a:endParaRPr lang="it-IT" sz="1600" dirty="0">
              <a:latin typeface="Times New Roman"/>
              <a:ea typeface="Times New Roman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it-IT" sz="800" dirty="0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fax +39 06.83365811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086284" y="5179345"/>
            <a:ext cx="1333500" cy="884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1050" dirty="0" err="1">
                <a:solidFill>
                  <a:srgbClr val="00A5AC"/>
                </a:solidFill>
                <a:latin typeface="Arial"/>
                <a:ea typeface="Times New Roman"/>
                <a:cs typeface="HelveticaNeueLT Pro 55 Roman"/>
              </a:rPr>
              <a:t>Londra</a:t>
            </a:r>
            <a:r>
              <a:rPr lang="en-US" sz="1050" dirty="0">
                <a:solidFill>
                  <a:srgbClr val="00A5AC"/>
                </a:solidFill>
                <a:latin typeface="Arial"/>
                <a:ea typeface="Times New Roman"/>
                <a:cs typeface="HelveticaNeueLT Pro 55 Roman"/>
              </a:rPr>
              <a:t> - W1K 3NY</a:t>
            </a:r>
            <a:endParaRPr lang="it-IT" sz="1600" dirty="0">
              <a:latin typeface="Times New Roman"/>
              <a:ea typeface="Times New Roman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1000" dirty="0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130 Mount Street</a:t>
            </a:r>
            <a:endParaRPr lang="it-IT" sz="1600" dirty="0">
              <a:latin typeface="Times New Roman"/>
              <a:ea typeface="Times New Roman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800" dirty="0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tel. +44 (0) 2034056490</a:t>
            </a:r>
            <a:endParaRPr lang="it-IT" sz="1600" dirty="0">
              <a:latin typeface="Times New Roman"/>
              <a:ea typeface="Times New Roman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800" dirty="0">
                <a:solidFill>
                  <a:srgbClr val="312E30"/>
                </a:solidFill>
                <a:latin typeface="Arial"/>
                <a:ea typeface="Times New Roman"/>
                <a:cs typeface="HelveticaNeueLT Pro 45 Lt"/>
              </a:rPr>
              <a:t>fax +44 (0) 2034056498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008743" y="1553379"/>
            <a:ext cx="81084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4000" dirty="0">
              <a:solidFill>
                <a:srgbClr val="00A5B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4000" dirty="0">
                <a:solidFill>
                  <a:srgbClr val="00A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Grazie per l’attenzione 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it-IT" dirty="0">
                <a:solidFill>
                  <a:srgbClr val="00A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Avv. Silvia D’Alberti </a:t>
            </a:r>
          </a:p>
          <a:p>
            <a:pPr algn="r"/>
            <a:r>
              <a:rPr lang="it-IT" dirty="0">
                <a:solidFill>
                  <a:srgbClr val="00A5B6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sdalberti@gattai.it</a:t>
            </a:r>
            <a:endParaRPr lang="it-IT" dirty="0">
              <a:solidFill>
                <a:srgbClr val="00A5B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it-IT" dirty="0">
                <a:solidFill>
                  <a:srgbClr val="00A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www.gattai.it 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339247" y="3042054"/>
            <a:ext cx="7315200" cy="6309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1"/>
            <a:r>
              <a:rPr lang="it-IT" dirty="0"/>
              <a:t>			</a:t>
            </a:r>
            <a:r>
              <a:rPr lang="it-IT" sz="3500" b="1" dirty="0">
                <a:solidFill>
                  <a:srgbClr val="00A5B6"/>
                </a:solidFill>
              </a:rPr>
              <a:t>Le</a:t>
            </a:r>
            <a:r>
              <a:rPr lang="it-IT" sz="3500" b="1" dirty="0"/>
              <a:t> </a:t>
            </a:r>
            <a:r>
              <a:rPr lang="it-IT" sz="3500" b="1" dirty="0">
                <a:solidFill>
                  <a:srgbClr val="00A5B6"/>
                </a:solidFill>
              </a:rPr>
              <a:t>intese</a:t>
            </a:r>
          </a:p>
        </p:txBody>
      </p:sp>
    </p:spTree>
    <p:extLst>
      <p:ext uri="{BB962C8B-B14F-4D97-AF65-F5344CB8AC3E}">
        <p14:creationId xmlns:p14="http://schemas.microsoft.com/office/powerpoint/2010/main" xmlns="" val="929139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82033" y="299065"/>
            <a:ext cx="78546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Le intese: analisi quantitativa e </a:t>
            </a:r>
            <a:r>
              <a:rPr lang="it-IT" sz="2200" i="1" dirty="0">
                <a:solidFill>
                  <a:srgbClr val="00A5B6"/>
                </a:solidFill>
              </a:rPr>
              <a:t>trend</a:t>
            </a:r>
            <a:endParaRPr lang="it-IT" sz="2200" dirty="0">
              <a:solidFill>
                <a:srgbClr val="FF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215978" y="1422398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Courier New" panose="02070309020205020404" pitchFamily="49" charset="0"/>
              <a:buChar char="o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Istruttorie avviate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2215978" y="3750797"/>
            <a:ext cx="7179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Istruttorie concluse</a:t>
            </a:r>
          </a:p>
        </p:txBody>
      </p:sp>
      <p:graphicFrame>
        <p:nvGraphicFramePr>
          <p:cNvPr id="9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63829079"/>
              </p:ext>
            </p:extLst>
          </p:nvPr>
        </p:nvGraphicFramePr>
        <p:xfrm>
          <a:off x="2215979" y="2216519"/>
          <a:ext cx="8177701" cy="110949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326582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1535271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1950698">
                  <a:extLst>
                    <a:ext uri="{9D8B030D-6E8A-4147-A177-3AD203B41FA5}">
                      <a16:colId xmlns:a16="http://schemas.microsoft.com/office/drawing/2014/main" xmlns="" val="549076395"/>
                    </a:ext>
                  </a:extLst>
                </a:gridCol>
                <a:gridCol w="3365150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it-IT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01/2016 - 05/2017)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469411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(al 22/05/2017)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6115241"/>
                  </a:ext>
                </a:extLst>
              </a:tr>
            </a:tbl>
          </a:graphicData>
        </a:graphic>
      </p:graphicFrame>
      <p:graphicFrame>
        <p:nvGraphicFramePr>
          <p:cNvPr id="11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2878184"/>
              </p:ext>
            </p:extLst>
          </p:nvPr>
        </p:nvGraphicFramePr>
        <p:xfrm>
          <a:off x="2215979" y="4544919"/>
          <a:ext cx="8177701" cy="110949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326582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1535271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1950698">
                  <a:extLst>
                    <a:ext uri="{9D8B030D-6E8A-4147-A177-3AD203B41FA5}">
                      <a16:colId xmlns:a16="http://schemas.microsoft.com/office/drawing/2014/main" xmlns="" val="549076395"/>
                    </a:ext>
                  </a:extLst>
                </a:gridCol>
                <a:gridCol w="3365150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it-IT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01/2016 - 05/2017)</a:t>
                      </a:r>
                      <a:endParaRPr lang="it-IT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469411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(al 22/05/2017)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6115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47631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215979" y="1334530"/>
            <a:ext cx="792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15979" y="264999"/>
            <a:ext cx="78546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Le intese: i procedimenti conclusi (1)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265516" y="813433"/>
            <a:ext cx="8039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Courier New" panose="02070309020205020404" pitchFamily="49" charset="0"/>
              <a:buChar char="o"/>
            </a:pP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Nel 2016/2017 l’Autorità ha concluso 15 procedimenti, di cui: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conclusi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con accertamento dell’infrazione ed irrogazione di sanzioni</a:t>
            </a:r>
            <a:endParaRPr 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8846137"/>
              </p:ext>
            </p:extLst>
          </p:nvPr>
        </p:nvGraphicFramePr>
        <p:xfrm>
          <a:off x="2265516" y="1283687"/>
          <a:ext cx="8039980" cy="208169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660564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5227088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2152328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248308"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469411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Gare Ossigenoterapia e </a:t>
                      </a:r>
                      <a:r>
                        <a:rPr lang="it-I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Ventiloterapia</a:t>
                      </a:r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Fornitura di ossigeno e gas medicinali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6115241"/>
                  </a:ext>
                </a:extLst>
              </a:tr>
              <a:tr h="302228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Agenzia di modelle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di </a:t>
                      </a:r>
                      <a:r>
                        <a:rPr lang="it-IT" sz="12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 management</a:t>
                      </a:r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9174683"/>
                  </a:ext>
                </a:extLst>
              </a:tr>
              <a:tr h="302228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Accordo tra operatori nel settore </a:t>
                      </a:r>
                      <a:r>
                        <a:rPr lang="it-IT" sz="12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vending</a:t>
                      </a:r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Vending</a:t>
                      </a:r>
                      <a:endParaRPr lang="it-IT" sz="12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521845"/>
                  </a:ext>
                </a:extLst>
              </a:tr>
              <a:tr h="281646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Vendita diritti televisivi serie A 2015 –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televisivi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42165423"/>
                  </a:ext>
                </a:extLst>
              </a:tr>
              <a:tr h="281646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Tassi sui mutui nelle province di Bolzano e Trento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bancari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69544883"/>
                  </a:ext>
                </a:extLst>
              </a:tr>
            </a:tbl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265517" y="4840795"/>
            <a:ext cx="80069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conclusi senza accertamento dell’infrazione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05058588"/>
              </p:ext>
            </p:extLst>
          </p:nvPr>
        </p:nvGraphicFramePr>
        <p:xfrm>
          <a:off x="2265516" y="5126384"/>
          <a:ext cx="8006954" cy="112138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640244">
                  <a:extLst>
                    <a:ext uri="{9D8B030D-6E8A-4147-A177-3AD203B41FA5}">
                      <a16:colId xmlns:a16="http://schemas.microsoft.com/office/drawing/2014/main" xmlns="" val="1451381806"/>
                    </a:ext>
                  </a:extLst>
                </a:gridCol>
                <a:gridCol w="5230875">
                  <a:extLst>
                    <a:ext uri="{9D8B030D-6E8A-4147-A177-3AD203B41FA5}">
                      <a16:colId xmlns:a16="http://schemas.microsoft.com/office/drawing/2014/main" xmlns="" val="2003452956"/>
                    </a:ext>
                  </a:extLst>
                </a:gridCol>
                <a:gridCol w="2135835">
                  <a:extLst>
                    <a:ext uri="{9D8B030D-6E8A-4147-A177-3AD203B41FA5}">
                      <a16:colId xmlns:a16="http://schemas.microsoft.com/office/drawing/2014/main" xmlns="" val="3673527986"/>
                    </a:ext>
                  </a:extLst>
                </a:gridCol>
              </a:tblGrid>
              <a:tr h="214016">
                <a:tc>
                  <a:txBody>
                    <a:bodyPr/>
                    <a:lstStyle/>
                    <a:p>
                      <a:r>
                        <a:rPr lang="it-IT" sz="13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Rif.</a:t>
                      </a:r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7970576"/>
                  </a:ext>
                </a:extLst>
              </a:tr>
              <a:tr h="238932">
                <a:tc>
                  <a:txBody>
                    <a:bodyPr/>
                    <a:lstStyle/>
                    <a:p>
                      <a:pPr algn="ctr"/>
                      <a:r>
                        <a:rPr lang="it-IT" sz="12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I/791</a:t>
                      </a:r>
                      <a:endParaRPr lang="it-IT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Mercato del noleggio autoveicoli a lungo termine</a:t>
                      </a:r>
                      <a:endParaRPr lang="it-IT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di NLT</a:t>
                      </a:r>
                      <a:endParaRPr lang="it-IT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1323507"/>
                  </a:ext>
                </a:extLst>
              </a:tr>
              <a:tr h="557508">
                <a:tc>
                  <a:txBody>
                    <a:bodyPr/>
                    <a:lstStyle/>
                    <a:p>
                      <a:pPr algn="ctr"/>
                      <a:r>
                        <a:rPr lang="it-IT" sz="12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I/779</a:t>
                      </a:r>
                      <a:endParaRPr lang="it-IT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Mercato dei servizi turistici - prenotazioni alberghiere </a:t>
                      </a:r>
                      <a:r>
                        <a:rPr lang="it-IT" sz="12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online</a:t>
                      </a:r>
                      <a:endParaRPr lang="it-IT" sz="12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di prenotazione alberghiera </a:t>
                      </a:r>
                      <a:r>
                        <a:rPr lang="it-IT" sz="1200" i="1" kern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66196153"/>
                  </a:ext>
                </a:extLst>
              </a:tr>
            </a:tbl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2265517" y="3373967"/>
            <a:ext cx="8006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conclusi con l’accertamento dell’infrazione senza irrogazione della sanzione</a:t>
            </a: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83440580"/>
              </p:ext>
            </p:extLst>
          </p:nvPr>
        </p:nvGraphicFramePr>
        <p:xfrm>
          <a:off x="2250205" y="3659555"/>
          <a:ext cx="8005752" cy="117265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665715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5196872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2143165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263464"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425891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Usi in materia di mediazione immobiliare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di intermediazione immobiliare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9174683"/>
                  </a:ext>
                </a:extLst>
              </a:tr>
              <a:tr h="425891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I/794 </a:t>
                      </a:r>
                      <a:endParaRPr lang="it-I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ABI/SEDA </a:t>
                      </a:r>
                      <a:endParaRPr lang="it-I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di pagamento</a:t>
                      </a:r>
                      <a:endParaRPr lang="it-IT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71245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65903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6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15979" y="317595"/>
            <a:ext cx="78546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Le intese: i procedimenti conclusi (2)</a:t>
            </a:r>
          </a:p>
        </p:txBody>
      </p:sp>
      <p:sp>
        <p:nvSpPr>
          <p:cNvPr id="5" name="Rettangolo 4"/>
          <p:cNvSpPr/>
          <p:nvPr/>
        </p:nvSpPr>
        <p:spPr>
          <a:xfrm>
            <a:off x="2215979" y="1054724"/>
            <a:ext cx="80057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ulteriori provvedimenti assunti nel periodo di riferimento</a:t>
            </a:r>
          </a:p>
        </p:txBody>
      </p:sp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7770241"/>
              </p:ext>
            </p:extLst>
          </p:nvPr>
        </p:nvGraphicFramePr>
        <p:xfrm>
          <a:off x="2215979" y="1668742"/>
          <a:ext cx="8088917" cy="404116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866537">
                  <a:extLst>
                    <a:ext uri="{9D8B030D-6E8A-4147-A177-3AD203B41FA5}">
                      <a16:colId xmlns:a16="http://schemas.microsoft.com/office/drawing/2014/main" xmlns="" val="1090514539"/>
                    </a:ext>
                  </a:extLst>
                </a:gridCol>
                <a:gridCol w="2517362">
                  <a:extLst>
                    <a:ext uri="{9D8B030D-6E8A-4147-A177-3AD203B41FA5}">
                      <a16:colId xmlns:a16="http://schemas.microsoft.com/office/drawing/2014/main" xmlns="" val="2238529800"/>
                    </a:ext>
                  </a:extLst>
                </a:gridCol>
                <a:gridCol w="2352509">
                  <a:extLst>
                    <a:ext uri="{9D8B030D-6E8A-4147-A177-3AD203B41FA5}">
                      <a16:colId xmlns:a16="http://schemas.microsoft.com/office/drawing/2014/main" xmlns="" val="4206548005"/>
                    </a:ext>
                  </a:extLst>
                </a:gridCol>
                <a:gridCol w="2352509">
                  <a:extLst>
                    <a:ext uri="{9D8B030D-6E8A-4147-A177-3AD203B41FA5}">
                      <a16:colId xmlns:a16="http://schemas.microsoft.com/office/drawing/2014/main" xmlns="" val="3989322166"/>
                    </a:ext>
                  </a:extLst>
                </a:gridCol>
              </a:tblGrid>
              <a:tr h="35802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Esito</a:t>
                      </a:r>
                    </a:p>
                    <a:p>
                      <a:pPr marL="0" algn="ctr" defTabSz="914400" rtl="0" eaLnBrk="1" latinLnBrk="0" hangingPunct="1"/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Settore Merceologico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5370587"/>
                  </a:ext>
                </a:extLst>
              </a:tr>
              <a:tr h="56613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I/773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Consorzio Bancomat - Commissioni </a:t>
                      </a:r>
                      <a:r>
                        <a:rPr lang="it-IT" sz="1300" i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Bill </a:t>
                      </a:r>
                      <a:r>
                        <a:rPr lang="it-IT" sz="1300" i="1" kern="12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Payments</a:t>
                      </a:r>
                      <a:endParaRPr lang="it-IT" sz="1300" i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Non applicabilità della legge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Bancario</a:t>
                      </a: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1871942883"/>
                  </a:ext>
                </a:extLst>
              </a:tr>
              <a:tr h="56613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I/724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Commissione Interbancaria-  Bancomat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Modifica misure precedentemente imposte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Bancario</a:t>
                      </a: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3871578362"/>
                  </a:ext>
                </a:extLst>
              </a:tr>
              <a:tr h="60765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I/765 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Gare gestione fanghi in Lombardia e Piemonte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Rideterminazione della sanzione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Servizi di smaltimento</a:t>
                      </a:r>
                    </a:p>
                    <a:p>
                      <a:pPr marL="0" algn="ctr" defTabSz="914400" rtl="0" eaLnBrk="1" fontAlgn="ctr" latinLnBrk="0" hangingPunct="1"/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2970358666"/>
                  </a:ext>
                </a:extLst>
              </a:tr>
              <a:tr h="56613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I/785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Gare Consip servizi di pulizia nelle scuole </a:t>
                      </a: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Rideterminazione della sanzione</a:t>
                      </a:r>
                    </a:p>
                    <a:p>
                      <a:pPr marL="0" algn="ctr" defTabSz="914400" rtl="0" eaLnBrk="1" fontAlgn="ctr" latinLnBrk="0" hangingPunct="1"/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625" marR="47625" marT="76200" marB="762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di pulizia</a:t>
                      </a:r>
                    </a:p>
                    <a:p>
                      <a:pPr marL="0" algn="ctr" defTabSz="914400" rtl="0" eaLnBrk="1" fontAlgn="ctr" latinLnBrk="0" hangingPunct="1"/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1489589428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I/748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Condotte restrittive del CNF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Inottemperanza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Servizi professionali</a:t>
                      </a:r>
                    </a:p>
                    <a:p>
                      <a:pPr marL="0" algn="ctr" defTabSz="914400" rtl="0" eaLnBrk="1" fontAlgn="ctr" latinLnBrk="0" hangingPunct="1"/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160479445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I/804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Admiral </a:t>
                      </a:r>
                      <a:r>
                        <a:rPr lang="it-IT" sz="13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Entertainment</a:t>
                      </a:r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Lottomatica </a:t>
                      </a:r>
                      <a:r>
                        <a:rPr lang="it-IT" sz="13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holding/newco</a:t>
                      </a:r>
                      <a:endParaRPr lang="it-IT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Non luogo a provvedere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Giochi e scommesse</a:t>
                      </a:r>
                    </a:p>
                  </a:txBody>
                  <a:tcPr marL="47625" marR="47625" marT="76200" marB="76200" anchor="ctr"/>
                </a:tc>
                <a:extLst>
                  <a:ext uri="{0D108BD9-81ED-4DB2-BD59-A6C34878D82A}">
                    <a16:rowId xmlns:a16="http://schemas.microsoft.com/office/drawing/2014/main" xmlns="" val="7864439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31689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215979" y="264999"/>
            <a:ext cx="78546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Le intese: i procedimenti pendenti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215979" y="865780"/>
            <a:ext cx="8039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just">
              <a:buFont typeface="Courier New" panose="02070309020205020404" pitchFamily="49" charset="0"/>
              <a:buChar char="o"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Allo stato risultano pendenti 13 istruttorie (di cui 6 avviate nel 2017, 4 avviate nel 2016 e 1 avviata nel 2015) </a:t>
            </a: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9567849"/>
              </p:ext>
            </p:extLst>
          </p:nvPr>
        </p:nvGraphicFramePr>
        <p:xfrm>
          <a:off x="2215978" y="1412512"/>
          <a:ext cx="8039980" cy="446114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775144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5112508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2152328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286046"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Rif.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2860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Aumento prezzi cemento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Materiali edili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5128390"/>
                  </a:ext>
                </a:extLst>
              </a:tr>
              <a:tr h="2860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I/797</a:t>
                      </a:r>
                      <a:endParaRPr lang="it-IT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Consiglio notarile di Roma, Velletri e Civitavecchia/ Delibera in tema di distribuzione del lavoro nella dismissione pubblica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professionali</a:t>
                      </a:r>
                      <a:endParaRPr lang="it-IT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90994501"/>
                  </a:ext>
                </a:extLst>
              </a:tr>
              <a:tr h="2860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I/742 </a:t>
                      </a:r>
                      <a:endParaRPr lang="it-IT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Tondini per cemento armato</a:t>
                      </a:r>
                      <a:endParaRPr lang="it-IT" sz="13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Materiali edili</a:t>
                      </a:r>
                      <a:endParaRPr lang="it-IT" sz="13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9174683"/>
                  </a:ext>
                </a:extLst>
              </a:tr>
              <a:tr h="476743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di supporto e assistenza tecnica alla PA nei programmi cofinanziati dall’UE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di consulenza per la PA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2633417"/>
                  </a:ext>
                </a:extLst>
              </a:tr>
              <a:tr h="300625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I/799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 – Fastweb – realizzazione rete in fibra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Telecomunicazioni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68401303"/>
                  </a:ext>
                </a:extLst>
              </a:tr>
              <a:tr h="2860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I/802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RC AUTO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Assicurazioni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462287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I/803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Condotte restrittive del consiglio notarile di Milano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professionali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58482450"/>
                  </a:ext>
                </a:extLst>
              </a:tr>
              <a:tr h="2860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I/801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Servizio di prenotazione del trasporto mediante taxi – Milano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professionali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28064466"/>
                  </a:ext>
                </a:extLst>
              </a:tr>
              <a:tr h="2860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I/801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Servizio di prenotazione del trasporto mediante taxi - Roma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professionali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10481857"/>
                  </a:ext>
                </a:extLst>
              </a:tr>
              <a:tr h="2860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I/808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Consip FM4 – </a:t>
                      </a:r>
                      <a:r>
                        <a:rPr lang="it-IT" sz="13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Facility Management</a:t>
                      </a:r>
                      <a:endParaRPr lang="it-IT" sz="13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Facility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1781224"/>
                  </a:ext>
                </a:extLst>
              </a:tr>
              <a:tr h="2860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I/805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Cartone ondulato e imballaggi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Cartoni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08181107"/>
                  </a:ext>
                </a:extLst>
              </a:tr>
              <a:tr h="2860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I/806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Affidamento appalti per attività antiincendio boschivo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Servizi di elisoccorso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7919441"/>
                  </a:ext>
                </a:extLst>
              </a:tr>
              <a:tr h="2860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I/811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Finanziamenti auto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Finanziario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93635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28530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8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257839" y="225468"/>
            <a:ext cx="78050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Le intese: le sanzioni irrogate (2016-2017)</a:t>
            </a:r>
          </a:p>
        </p:txBody>
      </p:sp>
      <p:graphicFrame>
        <p:nvGraphicFramePr>
          <p:cNvPr id="15" name="Grafico 14"/>
          <p:cNvGraphicFramePr/>
          <p:nvPr>
            <p:extLst>
              <p:ext uri="{D42A27DB-BD31-4B8C-83A1-F6EECF244321}">
                <p14:modId xmlns:p14="http://schemas.microsoft.com/office/powerpoint/2010/main" xmlns="" val="1471629531"/>
              </p:ext>
            </p:extLst>
          </p:nvPr>
        </p:nvGraphicFramePr>
        <p:xfrm>
          <a:off x="2186718" y="927024"/>
          <a:ext cx="8196802" cy="4540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4"/>
          <p:cNvSpPr txBox="1"/>
          <p:nvPr/>
        </p:nvSpPr>
        <p:spPr>
          <a:xfrm>
            <a:off x="7533981" y="1726969"/>
            <a:ext cx="285400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/>
              <a:t>Gare ossigenoterapia e ventiloterapia             € 46.873.614,00</a:t>
            </a:r>
          </a:p>
          <a:p>
            <a:endParaRPr lang="it-IT" sz="1200" dirty="0"/>
          </a:p>
          <a:p>
            <a:r>
              <a:rPr lang="it-IT" sz="1200" dirty="0"/>
              <a:t>Agenzia di modelle € 4.567.800,45</a:t>
            </a:r>
          </a:p>
          <a:p>
            <a:endParaRPr lang="it-IT" sz="1200" dirty="0"/>
          </a:p>
          <a:p>
            <a:r>
              <a:rPr lang="it-IT" sz="1200" dirty="0"/>
              <a:t>Accordo tra operatori del settore </a:t>
            </a:r>
            <a:r>
              <a:rPr lang="it-IT" sz="1200" i="1" dirty="0"/>
              <a:t>vending  </a:t>
            </a:r>
            <a:r>
              <a:rPr lang="it-IT" sz="1200" dirty="0"/>
              <a:t>€ 100.750.030,00</a:t>
            </a:r>
          </a:p>
          <a:p>
            <a:endParaRPr lang="it-IT" sz="1200" dirty="0"/>
          </a:p>
          <a:p>
            <a:r>
              <a:rPr lang="it-IT" sz="1200" dirty="0"/>
              <a:t>Vendita diritti televisivi serie A 2015-2018 € 66.412.964,04</a:t>
            </a:r>
          </a:p>
          <a:p>
            <a:endParaRPr lang="it-IT" sz="1200" dirty="0"/>
          </a:p>
          <a:p>
            <a:r>
              <a:rPr lang="it-IT" sz="1200" dirty="0"/>
              <a:t>Tassi sui mutui nelle provincie di Bolzano e Trento € 26.866.384,00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422221" y="1821828"/>
            <a:ext cx="101600" cy="10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422221" y="2366339"/>
            <a:ext cx="101600" cy="101600"/>
          </a:xfrm>
          <a:prstGeom prst="rect">
            <a:avLst/>
          </a:prstGeom>
          <a:solidFill>
            <a:srgbClr val="A50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18"/>
          <p:cNvSpPr/>
          <p:nvPr/>
        </p:nvSpPr>
        <p:spPr>
          <a:xfrm>
            <a:off x="7422221" y="2739097"/>
            <a:ext cx="101600" cy="101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7422221" y="3289324"/>
            <a:ext cx="101600" cy="1016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20"/>
          <p:cNvSpPr/>
          <p:nvPr/>
        </p:nvSpPr>
        <p:spPr>
          <a:xfrm>
            <a:off x="7422221" y="3840173"/>
            <a:ext cx="101600" cy="101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2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27655161"/>
              </p:ext>
            </p:extLst>
          </p:nvPr>
        </p:nvGraphicFramePr>
        <p:xfrm>
          <a:off x="2186718" y="5530440"/>
          <a:ext cx="8196802" cy="56119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714722">
                  <a:extLst>
                    <a:ext uri="{9D8B030D-6E8A-4147-A177-3AD203B41FA5}">
                      <a16:colId xmlns:a16="http://schemas.microsoft.com/office/drawing/2014/main" xmlns="" val="2036199919"/>
                    </a:ext>
                  </a:extLst>
                </a:gridCol>
                <a:gridCol w="1899920">
                  <a:extLst>
                    <a:ext uri="{9D8B030D-6E8A-4147-A177-3AD203B41FA5}">
                      <a16:colId xmlns:a16="http://schemas.microsoft.com/office/drawing/2014/main" xmlns="" val="1083685097"/>
                    </a:ext>
                  </a:extLst>
                </a:gridCol>
                <a:gridCol w="2600960">
                  <a:extLst>
                    <a:ext uri="{9D8B030D-6E8A-4147-A177-3AD203B41FA5}">
                      <a16:colId xmlns:a16="http://schemas.microsoft.com/office/drawing/2014/main" xmlns="" val="549076395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xmlns="" val="3453976355"/>
                    </a:ext>
                  </a:extLst>
                </a:gridCol>
              </a:tblGrid>
              <a:tr h="230281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0518500"/>
                  </a:ext>
                </a:extLst>
              </a:tr>
              <a:tr h="302111"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184,366.471,4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161.055.262,78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it-IT" sz="11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245.470.792,51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(22/05/2017)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56115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15618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/>
          <p:cNvSpPr/>
          <p:nvPr/>
        </p:nvSpPr>
        <p:spPr>
          <a:xfrm>
            <a:off x="2012517" y="914400"/>
            <a:ext cx="8392437" cy="5260932"/>
          </a:xfrm>
          <a:prstGeom prst="roundRect">
            <a:avLst>
              <a:gd name="adj" fmla="val 629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9BE68A-9602-4AFD-BFE7-68BCF72BDD67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2444327" y="285982"/>
            <a:ext cx="3324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200" dirty="0">
                <a:solidFill>
                  <a:srgbClr val="00A5B6"/>
                </a:solidFill>
              </a:rPr>
              <a:t>Le intese: principali </a:t>
            </a:r>
            <a:r>
              <a:rPr lang="it-IT" sz="2200" i="1" dirty="0">
                <a:solidFill>
                  <a:srgbClr val="00A5B6"/>
                </a:solidFill>
              </a:rPr>
              <a:t>trend</a:t>
            </a:r>
            <a:endParaRPr lang="it-IT" sz="2200" dirty="0">
              <a:solidFill>
                <a:srgbClr val="00A5B6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2246752" y="1159599"/>
            <a:ext cx="792396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Le istruttorie su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intese orizzontali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si concentrano su aree di tradizionale attenzione per l’Autorità: </a:t>
            </a:r>
          </a:p>
          <a:p>
            <a:pPr algn="just"/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Collusione nelle gare pubbliche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Gare Ossigenoterapia e Ventiloterapia, Vendita diritti TV serie A 2015-2018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Scambio di informazioni commerciali sensibili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Tassi sui mutui nelle province di Trento e di Bolzano, Mercato del noleggio a lungo termine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Restrizioni propiziate/poste in essere da associazioni di imprese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Agenzia di modelle, Accordo tra operatori nel settore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vending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Tassi sui mutui nelle province di Trento e di Bolzano, Usi in materia di mediazione mobiliare, Mercato del noleggio di autovetture a lungo termine, ABI/SEDA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it-IT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Leniency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(Agenzia di modelle) -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Strumento sottoutilizzato: 7 casi dall’entrata in vigore della normativa nel 2006 (I/649 –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Produttori di pannelli truciolati in legno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I/700 –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Prezzo GPL nella regione Sardegna;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I/701 –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 Vendita al dettaglio di prodotti cosmetici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I/722 –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Logistica Internazionale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I/733 –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Servizi agenzia marittima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I/772 – Mercato del c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alcestruzzo in Friuli Venezia Giulia;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I/789 –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Agenzia di modelle)</a:t>
            </a:r>
          </a:p>
          <a:p>
            <a:pPr lvl="1" algn="just"/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§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intese verticali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? Solo un caso (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Mercato delle prenotazioni alberghiere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online)</a:t>
            </a:r>
          </a:p>
        </p:txBody>
      </p:sp>
    </p:spTree>
    <p:extLst>
      <p:ext uri="{BB962C8B-B14F-4D97-AF65-F5344CB8AC3E}">
        <p14:creationId xmlns:p14="http://schemas.microsoft.com/office/powerpoint/2010/main" xmlns="" val="13936793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ersonalizza struttura">
  <a:themeElements>
    <a:clrScheme name="GRIMALDI">
      <a:dk1>
        <a:sysClr val="windowText" lastClr="000000"/>
      </a:dk1>
      <a:lt1>
        <a:sysClr val="window" lastClr="FFFFFF"/>
      </a:lt1>
      <a:dk2>
        <a:srgbClr val="003B5A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RIMALDI">
    <a:dk1>
      <a:sysClr val="windowText" lastClr="000000"/>
    </a:dk1>
    <a:lt1>
      <a:sysClr val="window" lastClr="FFFFFF"/>
    </a:lt1>
    <a:dk2>
      <a:srgbClr val="003B5A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7028</TotalTime>
  <Words>2446</Words>
  <Application>Microsoft Office PowerPoint</Application>
  <PresentationFormat>Personalizzato</PresentationFormat>
  <Paragraphs>560</Paragraphs>
  <Slides>29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29</vt:i4>
      </vt:variant>
    </vt:vector>
  </HeadingPairs>
  <TitlesOfParts>
    <vt:vector size="32" baseType="lpstr">
      <vt:lpstr>Tema di Office</vt:lpstr>
      <vt:lpstr>1_Personalizza struttura</vt:lpstr>
      <vt:lpstr>Personalizza struttura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Company>Barabino &amp; Partners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Administrator</dc:creator>
  <cp:lastModifiedBy>Proprietario</cp:lastModifiedBy>
  <cp:revision>318</cp:revision>
  <cp:lastPrinted>2017-05-23T14:45:57Z</cp:lastPrinted>
  <dcterms:created xsi:type="dcterms:W3CDTF">2012-05-21T08:40:21Z</dcterms:created>
  <dcterms:modified xsi:type="dcterms:W3CDTF">2017-06-05T09:27:12Z</dcterms:modified>
</cp:coreProperties>
</file>