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68" r:id="rId6"/>
    <p:sldId id="271" r:id="rId7"/>
    <p:sldId id="272" r:id="rId8"/>
    <p:sldId id="274" r:id="rId9"/>
    <p:sldId id="275" r:id="rId10"/>
    <p:sldId id="258" r:id="rId11"/>
  </p:sldIdLst>
  <p:sldSz cx="9144000" cy="5143500" type="screen16x9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9D0A"/>
    <a:srgbClr val="96989A"/>
    <a:srgbClr val="556689"/>
    <a:srgbClr val="556676"/>
    <a:srgbClr val="E59D3D"/>
    <a:srgbClr val="B74589"/>
    <a:srgbClr val="1E8E78"/>
    <a:srgbClr val="64507F"/>
    <a:srgbClr val="8B1F2B"/>
    <a:srgbClr val="1F145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39" autoAdjust="0"/>
  </p:normalViewPr>
  <p:slideViewPr>
    <p:cSldViewPr snapToGrid="0" snapToObjects="1">
      <p:cViewPr varScale="1">
        <p:scale>
          <a:sx n="106" d="100"/>
          <a:sy n="106" d="100"/>
        </p:scale>
        <p:origin x="-84" y="-5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/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9879" cy="514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48525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367836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ttore 1 5"/>
          <p:cNvCxnSpPr/>
          <p:nvPr userDrawn="1"/>
        </p:nvCxnSpPr>
        <p:spPr>
          <a:xfrm flipV="1">
            <a:off x="-3175" y="711145"/>
            <a:ext cx="9144000" cy="0"/>
          </a:xfrm>
          <a:prstGeom prst="line">
            <a:avLst/>
          </a:prstGeom>
          <a:ln w="19050" cap="flat" cmpd="sng" algn="ctr">
            <a:solidFill>
              <a:srgbClr val="556689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9014937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0" y="0"/>
            <a:ext cx="9150232" cy="711145"/>
          </a:xfrm>
          <a:prstGeom prst="rect">
            <a:avLst/>
          </a:prstGeom>
          <a:solidFill>
            <a:srgbClr val="556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435276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87929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 userDrawn="1"/>
        </p:nvSpPr>
        <p:spPr>
          <a:xfrm>
            <a:off x="0" y="0"/>
            <a:ext cx="9150232" cy="5143500"/>
          </a:xfrm>
          <a:prstGeom prst="rect">
            <a:avLst/>
          </a:prstGeom>
          <a:solidFill>
            <a:srgbClr val="556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435276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0882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Box 15"/>
          <p:cNvSpPr txBox="1">
            <a:spLocks noChangeArrowheads="1"/>
          </p:cNvSpPr>
          <p:nvPr userDrawn="1"/>
        </p:nvSpPr>
        <p:spPr bwMode="auto">
          <a:xfrm>
            <a:off x="2376312" y="4841750"/>
            <a:ext cx="5995988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US" sz="800" b="0" dirty="0" err="1">
                <a:solidFill>
                  <a:srgbClr val="A7A8BD"/>
                </a:solidFill>
              </a:rPr>
              <a:t>L’applicazione</a:t>
            </a:r>
            <a:r>
              <a:rPr lang="en-US" sz="800" b="0" dirty="0">
                <a:solidFill>
                  <a:srgbClr val="A7A8BD"/>
                </a:solidFill>
              </a:rPr>
              <a:t> del private enforcement</a:t>
            </a:r>
            <a:r>
              <a:rPr lang="en-US" sz="800" b="0" baseline="0" dirty="0">
                <a:solidFill>
                  <a:srgbClr val="A7A8BD"/>
                </a:solidFill>
              </a:rPr>
              <a:t> </a:t>
            </a:r>
            <a:r>
              <a:rPr lang="en-US" sz="800" b="0" baseline="0" dirty="0" err="1">
                <a:solidFill>
                  <a:srgbClr val="A7A8BD"/>
                </a:solidFill>
              </a:rPr>
              <a:t>alla</a:t>
            </a:r>
            <a:r>
              <a:rPr lang="en-US" sz="800" b="0" baseline="0" dirty="0">
                <a:solidFill>
                  <a:srgbClr val="A7A8BD"/>
                </a:solidFill>
              </a:rPr>
              <a:t> </a:t>
            </a:r>
            <a:r>
              <a:rPr lang="en-US" sz="800" b="0" baseline="0" dirty="0" err="1">
                <a:solidFill>
                  <a:srgbClr val="A7A8BD"/>
                </a:solidFill>
              </a:rPr>
              <a:t>luce</a:t>
            </a:r>
            <a:r>
              <a:rPr lang="en-US" sz="800" b="0" baseline="0" dirty="0">
                <a:solidFill>
                  <a:srgbClr val="A7A8BD"/>
                </a:solidFill>
              </a:rPr>
              <a:t> </a:t>
            </a:r>
            <a:r>
              <a:rPr lang="en-US" sz="800" b="0" baseline="0" dirty="0" err="1">
                <a:solidFill>
                  <a:srgbClr val="A7A8BD"/>
                </a:solidFill>
              </a:rPr>
              <a:t>della</a:t>
            </a:r>
            <a:r>
              <a:rPr lang="en-US" sz="800" b="0" baseline="0" dirty="0">
                <a:solidFill>
                  <a:srgbClr val="A7A8BD"/>
                </a:solidFill>
              </a:rPr>
              <a:t> </a:t>
            </a:r>
            <a:r>
              <a:rPr lang="en-US" sz="800" b="0" baseline="0" dirty="0" err="1">
                <a:solidFill>
                  <a:srgbClr val="A7A8BD"/>
                </a:solidFill>
              </a:rPr>
              <a:t>nuova</a:t>
            </a:r>
            <a:r>
              <a:rPr lang="en-US" sz="800" b="0" baseline="0" dirty="0">
                <a:solidFill>
                  <a:srgbClr val="A7A8BD"/>
                </a:solidFill>
              </a:rPr>
              <a:t> </a:t>
            </a:r>
            <a:r>
              <a:rPr lang="en-US" sz="800" b="0" baseline="0" dirty="0" err="1">
                <a:solidFill>
                  <a:srgbClr val="A7A8BD"/>
                </a:solidFill>
              </a:rPr>
              <a:t>Direttiva</a:t>
            </a:r>
            <a:r>
              <a:rPr lang="en-US" sz="800" b="0" baseline="0" dirty="0">
                <a:solidFill>
                  <a:srgbClr val="A7A8BD"/>
                </a:solidFill>
              </a:rPr>
              <a:t> </a:t>
            </a:r>
            <a:r>
              <a:rPr lang="en-US" sz="800" b="0" baseline="0" dirty="0" err="1">
                <a:solidFill>
                  <a:srgbClr val="A7A8BD"/>
                </a:solidFill>
              </a:rPr>
              <a:t>Europea</a:t>
            </a:r>
            <a:r>
              <a:rPr lang="en-US" sz="800" b="0" dirty="0">
                <a:solidFill>
                  <a:srgbClr val="A7A8BD"/>
                </a:solidFill>
              </a:rPr>
              <a:t> – </a:t>
            </a:r>
            <a:r>
              <a:rPr lang="en-US" sz="800" b="0" baseline="0" dirty="0">
                <a:solidFill>
                  <a:srgbClr val="A7A8BD"/>
                </a:solidFill>
              </a:rPr>
              <a:t> Capri 25/26 </a:t>
            </a:r>
            <a:r>
              <a:rPr lang="en-US" sz="800" b="0" baseline="0" dirty="0" err="1">
                <a:solidFill>
                  <a:srgbClr val="A7A8BD"/>
                </a:solidFill>
              </a:rPr>
              <a:t>maggio</a:t>
            </a:r>
            <a:r>
              <a:rPr lang="en-US" sz="800" b="0" baseline="0" dirty="0">
                <a:solidFill>
                  <a:srgbClr val="A7A8BD"/>
                </a:solidFill>
              </a:rPr>
              <a:t> 2017 </a:t>
            </a:r>
            <a:endParaRPr lang="en-US" sz="800" b="0" dirty="0">
              <a:solidFill>
                <a:srgbClr val="A7A8BD"/>
              </a:solidFill>
            </a:endParaRPr>
          </a:p>
        </p:txBody>
      </p:sp>
      <p:pic>
        <p:nvPicPr>
          <p:cNvPr id="35" name="Immagine 7" descr="piede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372"/>
          <a:stretch>
            <a:fillRect/>
          </a:stretch>
        </p:blipFill>
        <p:spPr bwMode="auto">
          <a:xfrm>
            <a:off x="166689" y="4801033"/>
            <a:ext cx="8286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Connettore 1 5"/>
          <p:cNvCxnSpPr/>
          <p:nvPr userDrawn="1"/>
        </p:nvCxnSpPr>
        <p:spPr>
          <a:xfrm flipV="1">
            <a:off x="-3175" y="4674150"/>
            <a:ext cx="9144000" cy="0"/>
          </a:xfrm>
          <a:prstGeom prst="line">
            <a:avLst/>
          </a:prstGeom>
          <a:ln w="9525" cap="flat" cmpd="sng" algn="ctr">
            <a:solidFill>
              <a:srgbClr val="A7A8BD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Immagine 7" descr="piede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372"/>
          <a:stretch>
            <a:fillRect/>
          </a:stretch>
        </p:blipFill>
        <p:spPr bwMode="auto">
          <a:xfrm>
            <a:off x="166689" y="4763405"/>
            <a:ext cx="82867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15"/>
          <p:cNvSpPr txBox="1">
            <a:spLocks noChangeArrowheads="1"/>
          </p:cNvSpPr>
          <p:nvPr userDrawn="1"/>
        </p:nvSpPr>
        <p:spPr bwMode="auto">
          <a:xfrm>
            <a:off x="8435053" y="4841750"/>
            <a:ext cx="515833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5A7DD671-4562-E048-8E1E-BB91C0D4C504}" type="slidenum">
              <a:rPr lang="en-US" sz="800" b="0" smtClean="0">
                <a:solidFill>
                  <a:srgbClr val="A7A8BD"/>
                </a:solidFill>
              </a:rPr>
              <a:pPr algn="r">
                <a:spcBef>
                  <a:spcPct val="50000"/>
                </a:spcBef>
                <a:defRPr/>
              </a:pPr>
              <a:t>‹N›</a:t>
            </a:fld>
            <a:endParaRPr lang="en-US" sz="800" b="0" dirty="0">
              <a:solidFill>
                <a:srgbClr val="A7A8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053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0" r:id="rId2"/>
    <p:sldLayoutId id="2147483651" r:id="rId3"/>
    <p:sldLayoutId id="2147483652" r:id="rId4"/>
    <p:sldLayoutId id="2147483654" r:id="rId5"/>
  </p:sldLayoutIdLst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320902" y="166792"/>
            <a:ext cx="8061097" cy="628416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bg1"/>
                </a:solidFill>
                <a:latin typeface="Verdana"/>
                <a:cs typeface="Verdana"/>
              </a:rPr>
              <a:t>IV CONVEGNO NAZIONALE ASSOCIAZIONE ITALIANA ANTITRUST</a:t>
            </a: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352802" y="1247161"/>
            <a:ext cx="8029197" cy="4886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>
                <a:solidFill>
                  <a:schemeClr val="bg1"/>
                </a:solidFill>
                <a:latin typeface="Verdana"/>
                <a:cs typeface="Verdana"/>
              </a:rPr>
              <a:t>L’APPLICAZIONE DEL PRIVATE ENFORCEMENT ALLA LUCE DELLA NUOVA DIRETTIVA EUROPEA</a:t>
            </a:r>
            <a:endParaRPr lang="en-GB" sz="18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8" name="Sottotitolo 2"/>
          <p:cNvSpPr txBox="1">
            <a:spLocks/>
          </p:cNvSpPr>
          <p:nvPr/>
        </p:nvSpPr>
        <p:spPr>
          <a:xfrm>
            <a:off x="352802" y="2248672"/>
            <a:ext cx="3417900" cy="53678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chemeClr val="bg1"/>
                </a:solidFill>
                <a:latin typeface="Verdana"/>
                <a:cs typeface="Verdana"/>
              </a:rPr>
              <a:t>Michele Binda</a:t>
            </a:r>
          </a:p>
          <a:p>
            <a:r>
              <a:rPr lang="it-IT" sz="1400" dirty="0">
                <a:solidFill>
                  <a:schemeClr val="bg1"/>
                </a:solidFill>
                <a:latin typeface="Verdana"/>
                <a:cs typeface="Verdana"/>
              </a:rPr>
              <a:t>Capri, 25-26 maggio 2017</a:t>
            </a:r>
            <a:endParaRPr lang="en-GB" sz="14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567" y="4478146"/>
            <a:ext cx="2916765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1266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35975" y="722017"/>
            <a:ext cx="870646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dirty="0" err="1">
                <a:solidFill>
                  <a:srgbClr val="556689"/>
                </a:solidFill>
                <a:latin typeface="Verdana"/>
                <a:cs typeface="Verdana"/>
              </a:rPr>
              <a:t>Obiettivi</a:t>
            </a:r>
            <a:endParaRPr lang="en-GB" b="1" u="sng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/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/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Promuovere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esercizio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del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diritto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al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risarcimento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del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danno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causato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da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violazioni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del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diritto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della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concorrenza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;</a:t>
            </a:r>
          </a:p>
          <a:p>
            <a:pPr algn="ctr"/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/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Armonizzare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la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disciplina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delle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azioni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risarcimento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del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danno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causato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da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violazioni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del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diritto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della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concorrenza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nei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paesi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membri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dell’Unione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Europea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.</a:t>
            </a:r>
          </a:p>
          <a:p>
            <a:pPr marL="285750" indent="-285750" algn="ctr">
              <a:buFontTx/>
              <a:buChar char="-"/>
            </a:pPr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/>
            <a:r>
              <a:rPr lang="en-GB" b="1" u="sng" dirty="0" err="1">
                <a:solidFill>
                  <a:srgbClr val="556689"/>
                </a:solidFill>
                <a:latin typeface="Verdana"/>
                <a:cs typeface="Verdana"/>
              </a:rPr>
              <a:t>Modello</a:t>
            </a:r>
            <a:r>
              <a:rPr lang="en-GB" b="1" u="sng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u="sng" dirty="0" err="1">
                <a:solidFill>
                  <a:srgbClr val="556689"/>
                </a:solidFill>
                <a:latin typeface="Verdana"/>
                <a:cs typeface="Verdana"/>
              </a:rPr>
              <a:t>ispiratore</a:t>
            </a:r>
            <a:endParaRPr lang="en-GB" b="1" u="sng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/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/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Disciplina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e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prassi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delle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giurisdizioni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di common law;</a:t>
            </a:r>
          </a:p>
          <a:p>
            <a:pPr algn="ctr"/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/>
            <a:r>
              <a:rPr lang="en-GB" b="1" dirty="0" err="1">
                <a:solidFill>
                  <a:srgbClr val="556689"/>
                </a:solidFill>
                <a:latin typeface="Verdana"/>
                <a:cs typeface="Verdana"/>
              </a:rPr>
              <a:t>Approccio</a:t>
            </a: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 “claimant friendly”.</a:t>
            </a:r>
          </a:p>
          <a:p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</p:txBody>
      </p:sp>
      <p:sp>
        <p:nvSpPr>
          <p:cNvPr id="3" name="Rettangolo 1"/>
          <p:cNvSpPr/>
          <p:nvPr/>
        </p:nvSpPr>
        <p:spPr>
          <a:xfrm>
            <a:off x="307431" y="238271"/>
            <a:ext cx="8635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DIRETTIVA UE 2014/104 </a:t>
            </a:r>
          </a:p>
        </p:txBody>
      </p:sp>
    </p:spTree>
    <p:extLst>
      <p:ext uri="{BB962C8B-B14F-4D97-AF65-F5344CB8AC3E}">
        <p14:creationId xmlns:p14="http://schemas.microsoft.com/office/powerpoint/2010/main" xmlns="" val="190315320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7431" y="238271"/>
            <a:ext cx="8635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DISCLOSURE – L’ESPERIENZA INGLESE</a:t>
            </a:r>
          </a:p>
        </p:txBody>
      </p:sp>
      <p:sp>
        <p:nvSpPr>
          <p:cNvPr id="3" name="Rettangolo 1"/>
          <p:cNvSpPr/>
          <p:nvPr/>
        </p:nvSpPr>
        <p:spPr>
          <a:xfrm>
            <a:off x="307430" y="855706"/>
            <a:ext cx="8635007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/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265113" algn="just">
              <a:tabLst>
                <a:tab pos="265113" algn="l"/>
              </a:tabLst>
            </a:pPr>
            <a:r>
              <a:rPr lang="en-GB" sz="1400" b="1" u="sng" dirty="0" err="1">
                <a:solidFill>
                  <a:srgbClr val="556689"/>
                </a:solidFill>
                <a:latin typeface="Verdana"/>
                <a:cs typeface="Verdana"/>
              </a:rPr>
              <a:t>Ampia</a:t>
            </a:r>
            <a:r>
              <a:rPr lang="en-GB" sz="1400" b="1" u="sng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u="sng" dirty="0" err="1">
                <a:solidFill>
                  <a:srgbClr val="556689"/>
                </a:solidFill>
                <a:latin typeface="Verdana"/>
                <a:cs typeface="Verdana"/>
              </a:rPr>
              <a:t>discrezionalità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nella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definizione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dell’oggetto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(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criteri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rilevanza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, ragionevolezza e proporzionalità);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just">
              <a:tabLst>
                <a:tab pos="265113" algn="l"/>
              </a:tabLst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	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Esercizio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u="sng" dirty="0" err="1">
                <a:solidFill>
                  <a:srgbClr val="556689"/>
                </a:solidFill>
                <a:latin typeface="Verdana"/>
                <a:cs typeface="Verdana"/>
              </a:rPr>
              <a:t>molto</a:t>
            </a:r>
            <a:r>
              <a:rPr lang="en-GB" sz="1400" b="1" u="sng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u="sng" dirty="0" err="1">
                <a:solidFill>
                  <a:srgbClr val="556689"/>
                </a:solidFill>
                <a:latin typeface="Verdana"/>
                <a:cs typeface="Verdana"/>
              </a:rPr>
              <a:t>oneroso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: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just">
              <a:tabLst>
                <a:tab pos="803275" algn="l"/>
              </a:tabLst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         -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Coinvolgimento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numerose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risorse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interne (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amministrazione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e controllo; 	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vendite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; IT;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legali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interni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)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ed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esterne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(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consulenti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legali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;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specialisti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IT in 	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indagini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i="1" dirty="0">
                <a:solidFill>
                  <a:srgbClr val="556689"/>
                </a:solidFill>
                <a:latin typeface="Verdana"/>
                <a:cs typeface="Verdana"/>
              </a:rPr>
              <a:t>forensic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;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economisti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);</a:t>
            </a:r>
          </a:p>
          <a:p>
            <a:pPr algn="just">
              <a:tabLst>
                <a:tab pos="627063" algn="l"/>
              </a:tabLst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	-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Costi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elevati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.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just">
              <a:tabLst>
                <a:tab pos="265113" algn="l"/>
              </a:tabLst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	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Esibizione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un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numero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u="sng" dirty="0" err="1">
                <a:solidFill>
                  <a:srgbClr val="556689"/>
                </a:solidFill>
                <a:latin typeface="Verdana"/>
                <a:cs typeface="Verdana"/>
              </a:rPr>
              <a:t>molto</a:t>
            </a:r>
            <a:r>
              <a:rPr lang="en-GB" sz="1400" b="1" u="sng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u="sng" dirty="0" err="1">
                <a:solidFill>
                  <a:srgbClr val="556689"/>
                </a:solidFill>
                <a:latin typeface="Verdana"/>
                <a:cs typeface="Verdana"/>
              </a:rPr>
              <a:t>significativo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documenti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(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nell’ordine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	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decine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/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centinaia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migliaia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).</a:t>
            </a:r>
          </a:p>
          <a:p>
            <a:pPr algn="just"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139599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7431" y="238271"/>
            <a:ext cx="8635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DISCLOSURE – L’ESPERIENZA INGLESE (CONT’ED)</a:t>
            </a:r>
          </a:p>
        </p:txBody>
      </p:sp>
      <p:sp>
        <p:nvSpPr>
          <p:cNvPr id="3" name="Rettangolo 1"/>
          <p:cNvSpPr/>
          <p:nvPr/>
        </p:nvSpPr>
        <p:spPr>
          <a:xfrm>
            <a:off x="307430" y="1237445"/>
            <a:ext cx="863500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/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>
              <a:tabLst>
                <a:tab pos="265113" algn="l"/>
              </a:tabLst>
            </a:pP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Strumento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rilevante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soprattutto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per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illeciti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caratterizzati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da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asimmetria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informativa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tra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le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parti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ma la cui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efficacia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istruttoria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può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dipendere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dalle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risorse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disponibili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;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>
              <a:tabLst>
                <a:tab pos="265113" algn="l"/>
              </a:tabLst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Si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presta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ad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utilizzo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strategico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nella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dinamica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processuale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(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soprattutto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per la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sua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onerosità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);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>
              <a:tabLst>
                <a:tab pos="265113" algn="l"/>
              </a:tabLst>
            </a:pP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Spinta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verso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soluzione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transattiva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della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controversia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.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just"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88238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7431" y="238271"/>
            <a:ext cx="8635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PRESUNZIONE DI DANNO NEI CARTELLI</a:t>
            </a:r>
          </a:p>
        </p:txBody>
      </p:sp>
      <p:sp>
        <p:nvSpPr>
          <p:cNvPr id="3" name="Rettangolo 1"/>
          <p:cNvSpPr/>
          <p:nvPr/>
        </p:nvSpPr>
        <p:spPr>
          <a:xfrm>
            <a:off x="307430" y="837950"/>
            <a:ext cx="863500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Public Enforcement</a:t>
            </a:r>
          </a:p>
          <a:p>
            <a:pPr marL="285750" indent="-285750" algn="ctr">
              <a:buFontTx/>
              <a:buChar char="-"/>
              <a:tabLst>
                <a:tab pos="265113" algn="l"/>
              </a:tabLst>
            </a:pPr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>
              <a:tabLst>
                <a:tab pos="265113" algn="l"/>
              </a:tabLst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Cartelli qualificati come restrizioni per oggetto;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>
              <a:tabLst>
                <a:tab pos="265113" algn="l"/>
              </a:tabLst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Non è necessario </a:t>
            </a:r>
            <a:r>
              <a:rPr lang="it-IT" sz="1400" b="1" dirty="0">
                <a:solidFill>
                  <a:srgbClr val="556689"/>
                </a:solidFill>
                <a:latin typeface="Verdana"/>
                <a:cs typeface="Verdana"/>
              </a:rPr>
              <a:t>compiere un esame specifico degli effetti attuali o potenziali dell’intesa sul mercato.</a:t>
            </a: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>
              <a:tabLst>
                <a:tab pos="265113" algn="l"/>
              </a:tabLst>
            </a:pPr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Private enforcement</a:t>
            </a:r>
          </a:p>
          <a:p>
            <a:pPr marL="285750" indent="-285750" algn="ctr">
              <a:buFontTx/>
              <a:buChar char="-"/>
              <a:tabLst>
                <a:tab pos="265113" algn="l"/>
              </a:tabLst>
            </a:pPr>
            <a:endParaRPr lang="en-GB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>
              <a:tabLst>
                <a:tab pos="265113" algn="l"/>
              </a:tabLst>
            </a:pP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Presunzione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danno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;</a:t>
            </a:r>
          </a:p>
          <a:p>
            <a:pPr marL="285750" indent="-285750" algn="ctr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>
              <a:tabLst>
                <a:tab pos="265113" algn="l"/>
              </a:tabLst>
            </a:pP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Fornire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la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prova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negativa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dell’assenza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effetti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dell’intesa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/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danno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rischia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diventare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una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i="1" dirty="0" err="1">
                <a:solidFill>
                  <a:srgbClr val="556689"/>
                </a:solidFill>
                <a:latin typeface="Verdana"/>
                <a:cs typeface="Verdana"/>
              </a:rPr>
              <a:t>probatio</a:t>
            </a:r>
            <a:r>
              <a:rPr lang="en-GB" sz="1400" b="1" i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i="1" dirty="0" err="1">
                <a:solidFill>
                  <a:srgbClr val="556689"/>
                </a:solidFill>
                <a:latin typeface="Verdana"/>
                <a:cs typeface="Verdana"/>
              </a:rPr>
              <a:t>diabolica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;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ctr">
              <a:tabLst>
                <a:tab pos="265113" algn="l"/>
              </a:tabLst>
            </a:pP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Quantificazione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del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danno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può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essere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effettuata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dal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giudice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anche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in via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equitativa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.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just"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0868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7431" y="238271"/>
            <a:ext cx="8635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556689"/>
                </a:solidFill>
                <a:latin typeface="Verdana"/>
                <a:cs typeface="Verdana"/>
              </a:rPr>
              <a:t>CONSIDERAZIONI CONCLUSIVE</a:t>
            </a:r>
          </a:p>
        </p:txBody>
      </p:sp>
      <p:sp>
        <p:nvSpPr>
          <p:cNvPr id="3" name="Rettangolo 1"/>
          <p:cNvSpPr/>
          <p:nvPr/>
        </p:nvSpPr>
        <p:spPr>
          <a:xfrm>
            <a:off x="307430" y="501071"/>
            <a:ext cx="8635007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0" lvl="1" algn="just">
              <a:tabLst>
                <a:tab pos="0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0" lvl="1" algn="just">
              <a:tabLst>
                <a:tab pos="0" algn="l"/>
              </a:tabLst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-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Posizione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parte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attrice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rafforzata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;</a:t>
            </a:r>
          </a:p>
          <a:p>
            <a:pPr marL="0" lvl="1" algn="just">
              <a:tabLst>
                <a:tab pos="0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0" lvl="1" algn="just">
              <a:tabLst>
                <a:tab pos="0" algn="l"/>
              </a:tabLst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-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Bilanciamento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tra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: </a:t>
            </a:r>
          </a:p>
          <a:p>
            <a:pPr marL="266700" lvl="1" algn="ctr"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666750" lvl="1" indent="-400050" algn="just">
              <a:buAutoNum type="romanLcParenBoth"/>
            </a:pP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Interesse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parte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attrice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trovare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ristoro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del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danno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effettivamente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subìto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come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conseguenza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della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condotta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illecita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e</a:t>
            </a:r>
          </a:p>
          <a:p>
            <a:pPr marL="666750" lvl="1" indent="-400050" algn="just">
              <a:buAutoNum type="romanLcParenBoth"/>
            </a:pP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Interesse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parte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convenuta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a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risarcire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solo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il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danno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effettivamente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causato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come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conseguenza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della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condotta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illecita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.</a:t>
            </a:r>
          </a:p>
          <a:p>
            <a:pPr marL="666750" lvl="1" indent="-400050" algn="just">
              <a:buAutoNum type="romanLcParenBoth"/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285750" lvl="1" indent="-285750" algn="just">
              <a:buFontTx/>
              <a:buChar char="-"/>
            </a:pP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Auspicabile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:</a:t>
            </a:r>
          </a:p>
          <a:p>
            <a:pPr marL="285750" lvl="1" indent="-285750" algn="just">
              <a:buFontTx/>
              <a:buChar char="-"/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666750" lvl="1" indent="-400050" algn="just">
              <a:buAutoNum type="romanLcParenBoth"/>
            </a:pP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controllo giudiziale rigoroso sull’utilizzo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nuovi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strumenti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processuali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;</a:t>
            </a:r>
          </a:p>
          <a:p>
            <a:pPr marL="666750" lvl="1" indent="-400050" algn="just">
              <a:buAutoNum type="romanLcParenBoth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666750" lvl="1" indent="-400050" algn="just">
              <a:buAutoNum type="romanLcParenBoth"/>
              <a:tabLst>
                <a:tab pos="265113" algn="l"/>
              </a:tabLst>
            </a:pP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definizione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criteri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di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indirizzo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circa la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quantificazione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 del </a:t>
            </a:r>
            <a:r>
              <a:rPr lang="en-GB" sz="1400" b="1" dirty="0" err="1">
                <a:solidFill>
                  <a:srgbClr val="556689"/>
                </a:solidFill>
                <a:latin typeface="Verdana"/>
                <a:cs typeface="Verdana"/>
              </a:rPr>
              <a:t>danno</a:t>
            </a:r>
            <a:r>
              <a:rPr lang="en-GB" sz="1400" b="1" dirty="0">
                <a:solidFill>
                  <a:srgbClr val="556689"/>
                </a:solidFill>
                <a:latin typeface="Verdana"/>
                <a:cs typeface="Verdana"/>
              </a:rPr>
              <a:t>.</a:t>
            </a: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marL="285750" indent="-285750" algn="just">
              <a:buFontTx/>
              <a:buChar char="-"/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  <a:p>
            <a:pPr algn="just">
              <a:tabLst>
                <a:tab pos="265113" algn="l"/>
              </a:tabLst>
            </a:pPr>
            <a:endParaRPr lang="en-GB" sz="1400" b="1" dirty="0">
              <a:solidFill>
                <a:srgbClr val="556689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1532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320903" y="496415"/>
            <a:ext cx="3583165" cy="628416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FFFFFF"/>
                </a:solidFill>
                <a:latin typeface="Verdana"/>
                <a:cs typeface="Verdana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xmlns="" val="156539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Prysmian Grou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77E63C8638BA40A77D09B0FB163E06" ma:contentTypeVersion="0" ma:contentTypeDescription="Create a new document." ma:contentTypeScope="" ma:versionID="1798c006207f407268800bffcf5a44d2">
  <xsd:schema xmlns:xsd="http://www.w3.org/2001/XMLSchema" xmlns:p="http://schemas.microsoft.com/office/2006/metadata/properties" targetNamespace="http://schemas.microsoft.com/office/2006/metadata/properties" ma:root="true" ma:fieldsID="84d24c2467e79a5b957f305a830827c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8A35E01-5DFC-4007-869C-44E2C2BA24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210CE61-ED82-4D50-B77E-3ADF7D71231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0F68B42-918E-4C3B-9FB9-6D3F91F345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1213</TotalTime>
  <Words>286</Words>
  <Application>Microsoft Office PowerPoint</Application>
  <PresentationFormat>Presentazione su schermo (16:9)</PresentationFormat>
  <Paragraphs>70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Prysmian Group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Yanko</dc:creator>
  <cp:lastModifiedBy>Proprietario</cp:lastModifiedBy>
  <cp:revision>91</cp:revision>
  <dcterms:created xsi:type="dcterms:W3CDTF">2015-03-27T11:56:00Z</dcterms:created>
  <dcterms:modified xsi:type="dcterms:W3CDTF">2017-05-15T07:43:56Z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-812216004</vt:i4>
  </property>
  <property fmtid="{D5CDD505-2E9C-101B-9397-08002B2CF9AE}" pid="3" name="_NewReviewCycle">
    <vt:lpwstr/>
  </property>
  <property fmtid="{D5CDD505-2E9C-101B-9397-08002B2CF9AE}" pid="4" name="_EmailSubject">
    <vt:lpwstr>on behalf of Mr Battista - Group Management Committee - Thursday March 16th - Milano</vt:lpwstr>
  </property>
  <property fmtid="{D5CDD505-2E9C-101B-9397-08002B2CF9AE}" pid="5" name="_AuthorEmail">
    <vt:lpwstr>tatiana.trentini@prysmiangroup.com</vt:lpwstr>
  </property>
  <property fmtid="{D5CDD505-2E9C-101B-9397-08002B2CF9AE}" pid="6" name="_AuthorEmailDisplayName">
    <vt:lpwstr>Trentini Tatiana, IT</vt:lpwstr>
  </property>
  <property fmtid="{D5CDD505-2E9C-101B-9397-08002B2CF9AE}" pid="7" name="ContentTypeId">
    <vt:lpwstr>0x0101001077E63C8638BA40A77D09B0FB163E06</vt:lpwstr>
  </property>
  <property fmtid="{D5CDD505-2E9C-101B-9397-08002B2CF9AE}" pid="8" name="_PreviousAdHocReviewCycleID">
    <vt:i4>1969088968</vt:i4>
  </property>
</Properties>
</file>